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8" r:id="rId1"/>
  </p:sldMasterIdLst>
  <p:sldIdLst>
    <p:sldId id="256" r:id="rId2"/>
    <p:sldId id="257" r:id="rId3"/>
    <p:sldId id="258" r:id="rId4"/>
    <p:sldId id="304" r:id="rId5"/>
    <p:sldId id="288" r:id="rId6"/>
    <p:sldId id="267" r:id="rId7"/>
    <p:sldId id="270" r:id="rId8"/>
    <p:sldId id="275" r:id="rId9"/>
    <p:sldId id="278" r:id="rId10"/>
    <p:sldId id="302" r:id="rId11"/>
    <p:sldId id="303" r:id="rId12"/>
    <p:sldId id="305" r:id="rId13"/>
    <p:sldId id="279" r:id="rId14"/>
    <p:sldId id="281" r:id="rId15"/>
    <p:sldId id="285" r:id="rId16"/>
    <p:sldId id="292" r:id="rId17"/>
    <p:sldId id="277" r:id="rId18"/>
    <p:sldId id="306" r:id="rId19"/>
    <p:sldId id="308" r:id="rId20"/>
    <p:sldId id="309" r:id="rId21"/>
    <p:sldId id="314" r:id="rId22"/>
    <p:sldId id="310" r:id="rId23"/>
    <p:sldId id="313" r:id="rId24"/>
    <p:sldId id="311" r:id="rId25"/>
    <p:sldId id="312" r:id="rId26"/>
    <p:sldId id="307" r:id="rId27"/>
    <p:sldId id="318" r:id="rId28"/>
    <p:sldId id="319" r:id="rId29"/>
    <p:sldId id="320" r:id="rId30"/>
    <p:sldId id="321" r:id="rId31"/>
    <p:sldId id="322" r:id="rId32"/>
    <p:sldId id="323" r:id="rId33"/>
    <p:sldId id="317" r:id="rId34"/>
    <p:sldId id="324" r:id="rId35"/>
    <p:sldId id="326" r:id="rId36"/>
    <p:sldId id="325"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8D3C41-7082-FA40-99F7-06C6C2B2A8D3}" v="1486" dt="2023-03-07T14:29:52.2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96"/>
    <p:restoredTop sz="96327"/>
  </p:normalViewPr>
  <p:slideViewPr>
    <p:cSldViewPr snapToGrid="0" snapToObjects="1">
      <p:cViewPr varScale="1">
        <p:scale>
          <a:sx n="199" d="100"/>
          <a:sy n="199" d="100"/>
        </p:scale>
        <p:origin x="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B3068-1656-4E14-9DA1-111C649C96B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AF2E6E-0021-4303-8379-66BE1430650A}">
      <dgm:prSet/>
      <dgm:spPr>
        <a:scene3d>
          <a:camera prst="orthographicFront"/>
          <a:lightRig rig="flood" dir="t"/>
        </a:scene3d>
        <a:sp3d>
          <a:bevelT w="165100" prst="coolSlant"/>
        </a:sp3d>
      </dgm:spPr>
      <dgm:t>
        <a:bodyPr/>
        <a:lstStyle/>
        <a:p>
          <a:r>
            <a:rPr lang="fr-FR" b="1" dirty="0"/>
            <a:t>Introduction</a:t>
          </a:r>
          <a:endParaRPr lang="en-US" dirty="0"/>
        </a:p>
      </dgm:t>
    </dgm:pt>
    <dgm:pt modelId="{5FA88A50-90BD-4C79-A32E-DC6B7C962BB9}" type="parTrans" cxnId="{4E3410E7-1B0F-4519-8274-4287BEC3C75A}">
      <dgm:prSet/>
      <dgm:spPr/>
      <dgm:t>
        <a:bodyPr/>
        <a:lstStyle/>
        <a:p>
          <a:endParaRPr lang="en-US"/>
        </a:p>
      </dgm:t>
    </dgm:pt>
    <dgm:pt modelId="{EBC51143-081A-4DF4-A5AC-2CE06EFE5D52}" type="sibTrans" cxnId="{4E3410E7-1B0F-4519-8274-4287BEC3C75A}">
      <dgm:prSet/>
      <dgm:spPr/>
      <dgm:t>
        <a:bodyPr/>
        <a:lstStyle/>
        <a:p>
          <a:endParaRPr lang="en-US"/>
        </a:p>
      </dgm:t>
    </dgm:pt>
    <dgm:pt modelId="{19ACA8C2-88D8-4520-99EB-2F9AD00C3D03}">
      <dgm:prSet custT="1"/>
      <dgm:spPr/>
      <dgm:t>
        <a:bodyPr/>
        <a:lstStyle/>
        <a:p>
          <a:r>
            <a:rPr lang="fr-FR" sz="1000" dirty="0"/>
            <a:t>Présentation de l’appel à projet</a:t>
          </a:r>
          <a:endParaRPr lang="en-US" sz="1000" dirty="0"/>
        </a:p>
      </dgm:t>
    </dgm:pt>
    <dgm:pt modelId="{AB275E5A-6FE2-4DBA-8013-907390BEEB8C}" type="parTrans" cxnId="{2DBB0259-73E4-46DE-BFA7-D60C54B3B901}">
      <dgm:prSet/>
      <dgm:spPr/>
      <dgm:t>
        <a:bodyPr/>
        <a:lstStyle/>
        <a:p>
          <a:endParaRPr lang="en-US"/>
        </a:p>
      </dgm:t>
    </dgm:pt>
    <dgm:pt modelId="{3A25CAE9-DEF2-48CA-AD02-8B91A8C5604D}" type="sibTrans" cxnId="{2DBB0259-73E4-46DE-BFA7-D60C54B3B901}">
      <dgm:prSet/>
      <dgm:spPr/>
      <dgm:t>
        <a:bodyPr/>
        <a:lstStyle/>
        <a:p>
          <a:endParaRPr lang="en-US"/>
        </a:p>
      </dgm:t>
    </dgm:pt>
    <dgm:pt modelId="{EDF25CFC-016F-48F5-AEFC-0CFA205191AE}">
      <dgm:prSet/>
      <dgm:spPr>
        <a:scene3d>
          <a:camera prst="orthographicFront"/>
          <a:lightRig rig="flood" dir="t"/>
        </a:scene3d>
        <a:sp3d>
          <a:bevelT w="165100" prst="coolSlant"/>
        </a:sp3d>
      </dgm:spPr>
      <dgm:t>
        <a:bodyPr/>
        <a:lstStyle/>
        <a:p>
          <a:r>
            <a:rPr lang="fr-FR" b="1" dirty="0"/>
            <a:t>01 – Présentation du jeu de données et du </a:t>
          </a:r>
          <a:r>
            <a:rPr lang="fr-FR" b="1" dirty="0" err="1"/>
            <a:t>feature</a:t>
          </a:r>
          <a:r>
            <a:rPr lang="fr-FR" b="1" dirty="0"/>
            <a:t> engineering</a:t>
          </a:r>
          <a:endParaRPr lang="en-US" dirty="0"/>
        </a:p>
      </dgm:t>
    </dgm:pt>
    <dgm:pt modelId="{7D0CD8A0-75B7-4498-B741-D8046ACB3D4F}" type="parTrans" cxnId="{F9DC0EB2-85C1-412F-9C3C-A0991F42AEB6}">
      <dgm:prSet/>
      <dgm:spPr/>
      <dgm:t>
        <a:bodyPr/>
        <a:lstStyle/>
        <a:p>
          <a:endParaRPr lang="en-US"/>
        </a:p>
      </dgm:t>
    </dgm:pt>
    <dgm:pt modelId="{36971873-9389-4C48-9FCA-BD86A035C11E}" type="sibTrans" cxnId="{F9DC0EB2-85C1-412F-9C3C-A0991F42AEB6}">
      <dgm:prSet/>
      <dgm:spPr/>
      <dgm:t>
        <a:bodyPr/>
        <a:lstStyle/>
        <a:p>
          <a:endParaRPr lang="en-US"/>
        </a:p>
      </dgm:t>
    </dgm:pt>
    <dgm:pt modelId="{7484C317-3FC4-4555-935B-76CCE24AB6E2}">
      <dgm:prSet/>
      <dgm:spPr>
        <a:scene3d>
          <a:camera prst="orthographicFront"/>
          <a:lightRig rig="flood" dir="t"/>
        </a:scene3d>
        <a:sp3d>
          <a:bevelT w="165100" prst="coolSlant"/>
        </a:sp3d>
      </dgm:spPr>
      <dgm:t>
        <a:bodyPr/>
        <a:lstStyle/>
        <a:p>
          <a:r>
            <a:rPr lang="fr-FR" b="1" dirty="0"/>
            <a:t>02 – Explication de l’approche de modélisation </a:t>
          </a:r>
          <a:endParaRPr lang="en-US" dirty="0"/>
        </a:p>
      </dgm:t>
    </dgm:pt>
    <dgm:pt modelId="{45556B0C-636B-447E-82DF-8989E27722BE}" type="parTrans" cxnId="{D4911C03-0476-4D33-9893-FD35B38AD39E}">
      <dgm:prSet/>
      <dgm:spPr/>
      <dgm:t>
        <a:bodyPr/>
        <a:lstStyle/>
        <a:p>
          <a:endParaRPr lang="en-US"/>
        </a:p>
      </dgm:t>
    </dgm:pt>
    <dgm:pt modelId="{A0F34EFA-954B-4314-BD19-EBDAE7CF663D}" type="sibTrans" cxnId="{D4911C03-0476-4D33-9893-FD35B38AD39E}">
      <dgm:prSet/>
      <dgm:spPr/>
      <dgm:t>
        <a:bodyPr/>
        <a:lstStyle/>
        <a:p>
          <a:endParaRPr lang="en-US"/>
        </a:p>
      </dgm:t>
    </dgm:pt>
    <dgm:pt modelId="{13D22797-9CE8-49FA-BE59-4CBFC422D510}">
      <dgm:prSet custT="1"/>
      <dgm:spPr/>
      <dgm:t>
        <a:bodyPr/>
        <a:lstStyle/>
        <a:p>
          <a:r>
            <a:rPr lang="en-US" sz="1000" kern="1200" dirty="0" err="1">
              <a:solidFill>
                <a:prstClr val="black">
                  <a:hueOff val="0"/>
                  <a:satOff val="0"/>
                  <a:lumOff val="0"/>
                  <a:alphaOff val="0"/>
                </a:prstClr>
              </a:solidFill>
              <a:latin typeface="Trebuchet MS" panose="020B0603020202020204"/>
              <a:ea typeface="+mn-ea"/>
              <a:cs typeface="+mn-cs"/>
            </a:rPr>
            <a:t>Création</a:t>
          </a:r>
          <a:r>
            <a:rPr lang="en-US" sz="1000" kern="1200" dirty="0">
              <a:solidFill>
                <a:prstClr val="black">
                  <a:hueOff val="0"/>
                  <a:satOff val="0"/>
                  <a:lumOff val="0"/>
                  <a:alphaOff val="0"/>
                </a:prstClr>
              </a:solidFill>
              <a:latin typeface="Trebuchet MS" panose="020B0603020202020204"/>
              <a:ea typeface="+mn-ea"/>
              <a:cs typeface="+mn-cs"/>
            </a:rPr>
            <a:t> des datasets et des jeux de </a:t>
          </a:r>
          <a:r>
            <a:rPr lang="en-US" sz="1000" kern="1200" dirty="0" err="1">
              <a:solidFill>
                <a:prstClr val="black">
                  <a:hueOff val="0"/>
                  <a:satOff val="0"/>
                  <a:lumOff val="0"/>
                  <a:alphaOff val="0"/>
                </a:prstClr>
              </a:solidFill>
              <a:latin typeface="Trebuchet MS" panose="020B0603020202020204"/>
              <a:ea typeface="+mn-ea"/>
              <a:cs typeface="+mn-cs"/>
            </a:rPr>
            <a:t>données</a:t>
          </a:r>
          <a:r>
            <a:rPr lang="en-US" sz="1000" kern="1200" dirty="0">
              <a:solidFill>
                <a:prstClr val="black">
                  <a:hueOff val="0"/>
                  <a:satOff val="0"/>
                  <a:lumOff val="0"/>
                  <a:alphaOff val="0"/>
                </a:prstClr>
              </a:solidFill>
              <a:latin typeface="Trebuchet MS" panose="020B0603020202020204"/>
              <a:ea typeface="+mn-ea"/>
              <a:cs typeface="+mn-cs"/>
            </a:rPr>
            <a:t> </a:t>
          </a:r>
        </a:p>
      </dgm:t>
    </dgm:pt>
    <dgm:pt modelId="{FE18EED3-17BF-4F03-BF5D-4561469D8EA5}" type="parTrans" cxnId="{16630103-6A7A-4642-A551-9D427445AED1}">
      <dgm:prSet/>
      <dgm:spPr/>
      <dgm:t>
        <a:bodyPr/>
        <a:lstStyle/>
        <a:p>
          <a:endParaRPr lang="en-US"/>
        </a:p>
      </dgm:t>
    </dgm:pt>
    <dgm:pt modelId="{8DA81F97-D96E-4F47-8D49-FA155176A506}" type="sibTrans" cxnId="{16630103-6A7A-4642-A551-9D427445AED1}">
      <dgm:prSet/>
      <dgm:spPr/>
      <dgm:t>
        <a:bodyPr/>
        <a:lstStyle/>
        <a:p>
          <a:endParaRPr lang="en-US"/>
        </a:p>
      </dgm:t>
    </dgm:pt>
    <dgm:pt modelId="{AF62B985-FC4A-47A2-A9AD-E82A3D376AFC}">
      <dgm:prSet custT="1"/>
      <dgm:spPr/>
      <dgm:t>
        <a:bodyPr/>
        <a:lstStyle/>
        <a:p>
          <a:r>
            <a:rPr lang="fr-FR" sz="1000" kern="1200" dirty="0">
              <a:solidFill>
                <a:prstClr val="black">
                  <a:hueOff val="0"/>
                  <a:satOff val="0"/>
                  <a:lumOff val="0"/>
                  <a:alphaOff val="0"/>
                </a:prstClr>
              </a:solidFill>
              <a:latin typeface="Trebuchet MS" panose="020B0603020202020204"/>
              <a:ea typeface="+mn-ea"/>
              <a:cs typeface="+mn-cs"/>
            </a:rPr>
            <a:t>Encodage des données </a:t>
          </a:r>
          <a:endParaRPr lang="en-US" sz="1000" kern="1200" dirty="0">
            <a:solidFill>
              <a:prstClr val="black">
                <a:hueOff val="0"/>
                <a:satOff val="0"/>
                <a:lumOff val="0"/>
                <a:alphaOff val="0"/>
              </a:prstClr>
            </a:solidFill>
            <a:latin typeface="Trebuchet MS" panose="020B0603020202020204"/>
            <a:ea typeface="+mn-ea"/>
            <a:cs typeface="+mn-cs"/>
          </a:endParaRPr>
        </a:p>
      </dgm:t>
    </dgm:pt>
    <dgm:pt modelId="{A576D4BB-CDD9-4381-827C-C8C5CAA10F94}" type="parTrans" cxnId="{F4D44B24-F12A-4A4E-9A72-364AEBC8A9A1}">
      <dgm:prSet/>
      <dgm:spPr/>
      <dgm:t>
        <a:bodyPr/>
        <a:lstStyle/>
        <a:p>
          <a:endParaRPr lang="en-US"/>
        </a:p>
      </dgm:t>
    </dgm:pt>
    <dgm:pt modelId="{AFD85DE3-6C95-4792-99FC-1DD126646017}" type="sibTrans" cxnId="{F4D44B24-F12A-4A4E-9A72-364AEBC8A9A1}">
      <dgm:prSet/>
      <dgm:spPr/>
      <dgm:t>
        <a:bodyPr/>
        <a:lstStyle/>
        <a:p>
          <a:endParaRPr lang="en-US"/>
        </a:p>
      </dgm:t>
    </dgm:pt>
    <dgm:pt modelId="{4904C06B-6608-445C-8E1F-6441B6B73526}">
      <dgm:prSet custT="1"/>
      <dgm:spPr/>
      <dgm:t>
        <a:bodyPr/>
        <a:lstStyle/>
        <a:p>
          <a:r>
            <a:rPr lang="fr-FR" sz="1000" kern="1200" dirty="0">
              <a:solidFill>
                <a:prstClr val="black">
                  <a:hueOff val="0"/>
                  <a:satOff val="0"/>
                  <a:lumOff val="0"/>
                  <a:alphaOff val="0"/>
                </a:prstClr>
              </a:solidFill>
              <a:latin typeface="Trebuchet MS" panose="020B0603020202020204"/>
              <a:ea typeface="+mn-ea"/>
              <a:cs typeface="+mn-cs"/>
            </a:rPr>
            <a:t>Test des modèles et recherche des hyperparamètres</a:t>
          </a:r>
          <a:endParaRPr lang="en-US" sz="1000" kern="1200" dirty="0">
            <a:solidFill>
              <a:prstClr val="black">
                <a:hueOff val="0"/>
                <a:satOff val="0"/>
                <a:lumOff val="0"/>
                <a:alphaOff val="0"/>
              </a:prstClr>
            </a:solidFill>
            <a:latin typeface="Trebuchet MS" panose="020B0603020202020204"/>
            <a:ea typeface="+mn-ea"/>
            <a:cs typeface="+mn-cs"/>
          </a:endParaRPr>
        </a:p>
      </dgm:t>
    </dgm:pt>
    <dgm:pt modelId="{A27DA00D-4CD9-4600-BD0E-620D64ACA528}" type="parTrans" cxnId="{50992692-1885-4DD8-9215-EBFD932B9416}">
      <dgm:prSet/>
      <dgm:spPr/>
      <dgm:t>
        <a:bodyPr/>
        <a:lstStyle/>
        <a:p>
          <a:endParaRPr lang="en-US"/>
        </a:p>
      </dgm:t>
    </dgm:pt>
    <dgm:pt modelId="{51DBAC7F-215E-449A-8745-77A7EFD82477}" type="sibTrans" cxnId="{50992692-1885-4DD8-9215-EBFD932B9416}">
      <dgm:prSet/>
      <dgm:spPr/>
      <dgm:t>
        <a:bodyPr/>
        <a:lstStyle/>
        <a:p>
          <a:endParaRPr lang="en-US"/>
        </a:p>
      </dgm:t>
    </dgm:pt>
    <dgm:pt modelId="{68C257B7-E478-4408-80ED-C594ECA7E4B9}">
      <dgm:prSet custT="1"/>
      <dgm:spPr/>
      <dgm:t>
        <a:bodyPr/>
        <a:lstStyle/>
        <a:p>
          <a:r>
            <a:rPr lang="fr-FR" sz="1000" kern="1200" dirty="0">
              <a:solidFill>
                <a:prstClr val="black">
                  <a:hueOff val="0"/>
                  <a:satOff val="0"/>
                  <a:lumOff val="0"/>
                  <a:alphaOff val="0"/>
                </a:prstClr>
              </a:solidFill>
              <a:latin typeface="Trebuchet MS" panose="020B0603020202020204"/>
              <a:ea typeface="+mn-ea"/>
              <a:cs typeface="+mn-cs"/>
            </a:rPr>
            <a:t>Comparaison des modèles selon les </a:t>
          </a:r>
          <a:r>
            <a:rPr lang="fr-FR" sz="1000" kern="1200" dirty="0" err="1">
              <a:solidFill>
                <a:prstClr val="black">
                  <a:hueOff val="0"/>
                  <a:satOff val="0"/>
                  <a:lumOff val="0"/>
                  <a:alphaOff val="0"/>
                </a:prstClr>
              </a:solidFill>
              <a:latin typeface="Trebuchet MS" panose="020B0603020202020204"/>
              <a:ea typeface="+mn-ea"/>
              <a:cs typeface="+mn-cs"/>
            </a:rPr>
            <a:t>datasets</a:t>
          </a:r>
          <a:endParaRPr lang="en-US" sz="1000" kern="1200" dirty="0">
            <a:solidFill>
              <a:prstClr val="black">
                <a:hueOff val="0"/>
                <a:satOff val="0"/>
                <a:lumOff val="0"/>
                <a:alphaOff val="0"/>
              </a:prstClr>
            </a:solidFill>
            <a:latin typeface="Trebuchet MS" panose="020B0603020202020204"/>
            <a:ea typeface="+mn-ea"/>
            <a:cs typeface="+mn-cs"/>
          </a:endParaRPr>
        </a:p>
      </dgm:t>
    </dgm:pt>
    <dgm:pt modelId="{A2EA5AC3-56C9-404A-A4DA-A8BCA62A4247}" type="parTrans" cxnId="{0B8BACD7-2278-4C45-A74D-A4DD682F759F}">
      <dgm:prSet/>
      <dgm:spPr/>
      <dgm:t>
        <a:bodyPr/>
        <a:lstStyle/>
        <a:p>
          <a:endParaRPr lang="en-US"/>
        </a:p>
      </dgm:t>
    </dgm:pt>
    <dgm:pt modelId="{8F26A60A-37B1-4E32-8D5A-924E820F9CE5}" type="sibTrans" cxnId="{0B8BACD7-2278-4C45-A74D-A4DD682F759F}">
      <dgm:prSet/>
      <dgm:spPr/>
      <dgm:t>
        <a:bodyPr/>
        <a:lstStyle/>
        <a:p>
          <a:endParaRPr lang="en-US"/>
        </a:p>
      </dgm:t>
    </dgm:pt>
    <dgm:pt modelId="{DDF684A8-B5FA-4EBF-A441-E1B0FF5CC257}">
      <dgm:prSet/>
      <dgm:spPr>
        <a:scene3d>
          <a:camera prst="orthographicFront"/>
          <a:lightRig rig="flood" dir="t"/>
        </a:scene3d>
        <a:sp3d>
          <a:bevelT w="165100" prst="coolSlant"/>
        </a:sp3d>
      </dgm:spPr>
      <dgm:t>
        <a:bodyPr/>
        <a:lstStyle/>
        <a:p>
          <a:r>
            <a:rPr lang="fr-FR" b="1" dirty="0"/>
            <a:t>03 – Présentation des résultats </a:t>
          </a:r>
          <a:endParaRPr lang="en-US" dirty="0"/>
        </a:p>
      </dgm:t>
    </dgm:pt>
    <dgm:pt modelId="{01FD87AD-028C-43BF-98A3-1C6B12C3176D}" type="parTrans" cxnId="{2EBD8F79-F41C-42B8-850C-C818CF8A1DFF}">
      <dgm:prSet/>
      <dgm:spPr/>
      <dgm:t>
        <a:bodyPr/>
        <a:lstStyle/>
        <a:p>
          <a:endParaRPr lang="en-US"/>
        </a:p>
      </dgm:t>
    </dgm:pt>
    <dgm:pt modelId="{7ACCF545-CED4-4648-A4B4-ED2204E4CBB6}" type="sibTrans" cxnId="{2EBD8F79-F41C-42B8-850C-C818CF8A1DFF}">
      <dgm:prSet/>
      <dgm:spPr/>
      <dgm:t>
        <a:bodyPr/>
        <a:lstStyle/>
        <a:p>
          <a:endParaRPr lang="en-US"/>
        </a:p>
      </dgm:t>
    </dgm:pt>
    <dgm:pt modelId="{5CF24F34-D63F-4560-B19C-FC7D12C2866D}">
      <dgm:prSet custT="1"/>
      <dgm:spPr/>
      <dgm:t>
        <a:bodyPr/>
        <a:lstStyle/>
        <a:p>
          <a:r>
            <a:rPr lang="fr-FR" sz="1000" kern="1200" dirty="0">
              <a:solidFill>
                <a:prstClr val="black">
                  <a:hueOff val="0"/>
                  <a:satOff val="0"/>
                  <a:lumOff val="0"/>
                  <a:alphaOff val="0"/>
                </a:prstClr>
              </a:solidFill>
              <a:latin typeface="Trebuchet MS" panose="020B0603020202020204"/>
              <a:ea typeface="+mn-ea"/>
              <a:cs typeface="+mn-cs"/>
            </a:rPr>
            <a:t>Conclusions</a:t>
          </a:r>
          <a:endParaRPr lang="en-US" sz="1000" kern="1200" dirty="0">
            <a:solidFill>
              <a:prstClr val="black">
                <a:hueOff val="0"/>
                <a:satOff val="0"/>
                <a:lumOff val="0"/>
                <a:alphaOff val="0"/>
              </a:prstClr>
            </a:solidFill>
            <a:latin typeface="Trebuchet MS" panose="020B0603020202020204"/>
            <a:ea typeface="+mn-ea"/>
            <a:cs typeface="+mn-cs"/>
          </a:endParaRPr>
        </a:p>
      </dgm:t>
    </dgm:pt>
    <dgm:pt modelId="{AB882DCA-7873-4247-B322-0E13199E11D1}" type="parTrans" cxnId="{795B02D3-7EE6-4964-9FE0-0E1A2C4C3714}">
      <dgm:prSet/>
      <dgm:spPr/>
      <dgm:t>
        <a:bodyPr/>
        <a:lstStyle/>
        <a:p>
          <a:endParaRPr lang="en-US"/>
        </a:p>
      </dgm:t>
    </dgm:pt>
    <dgm:pt modelId="{5D81861D-8C83-42E6-9727-BC3A14183E3C}" type="sibTrans" cxnId="{795B02D3-7EE6-4964-9FE0-0E1A2C4C3714}">
      <dgm:prSet/>
      <dgm:spPr/>
      <dgm:t>
        <a:bodyPr/>
        <a:lstStyle/>
        <a:p>
          <a:endParaRPr lang="en-US"/>
        </a:p>
      </dgm:t>
    </dgm:pt>
    <dgm:pt modelId="{5A66D020-42B6-DC42-8B97-50BBB93D0D66}">
      <dgm:prSet custT="1"/>
      <dgm:spPr/>
      <dgm:t>
        <a:bodyPr/>
        <a:lstStyle/>
        <a:p>
          <a:r>
            <a:rPr lang="en-US" sz="1000" dirty="0"/>
            <a:t>Structure du jeu de </a:t>
          </a:r>
          <a:r>
            <a:rPr lang="en-US" sz="1000" dirty="0" err="1"/>
            <a:t>données</a:t>
          </a:r>
          <a:endParaRPr lang="fr-FR" sz="1000" dirty="0"/>
        </a:p>
      </dgm:t>
    </dgm:pt>
    <dgm:pt modelId="{20F19630-F12E-2645-B3F2-5EAD500FEF64}" type="parTrans" cxnId="{A5DA4C39-D19E-1B43-BF27-F3A31BA6618B}">
      <dgm:prSet/>
      <dgm:spPr/>
      <dgm:t>
        <a:bodyPr/>
        <a:lstStyle/>
        <a:p>
          <a:endParaRPr lang="fr-FR"/>
        </a:p>
      </dgm:t>
    </dgm:pt>
    <dgm:pt modelId="{36AD64F4-F7C3-D34B-A612-FADDB76353B3}" type="sibTrans" cxnId="{A5DA4C39-D19E-1B43-BF27-F3A31BA6618B}">
      <dgm:prSet/>
      <dgm:spPr/>
      <dgm:t>
        <a:bodyPr/>
        <a:lstStyle/>
        <a:p>
          <a:endParaRPr lang="fr-FR"/>
        </a:p>
      </dgm:t>
    </dgm:pt>
    <dgm:pt modelId="{8D7E60AC-37B7-7640-8D99-46D794B0EF4E}">
      <dgm:prSet custT="1"/>
      <dgm:spPr/>
      <dgm:t>
        <a:bodyPr/>
        <a:lstStyle/>
        <a:p>
          <a:r>
            <a:rPr lang="fr-FR" sz="1000" b="0" dirty="0">
              <a:effectLst/>
              <a:latin typeface="+mn-lt"/>
              <a:cs typeface="Calibri" panose="020F0502020204030204" pitchFamily="34" charset="0"/>
            </a:rPr>
            <a:t>Démarche méthodologique du nettoyage du jeu de données</a:t>
          </a:r>
          <a:endParaRPr lang="fr-FR" sz="1000" b="0" dirty="0">
            <a:latin typeface="+mn-lt"/>
          </a:endParaRPr>
        </a:p>
      </dgm:t>
    </dgm:pt>
    <dgm:pt modelId="{7FEC5DC0-A8FD-0F40-8C6B-BD57BF2CE838}" type="parTrans" cxnId="{77CFE571-5505-744C-B206-1DC3F134D353}">
      <dgm:prSet/>
      <dgm:spPr/>
      <dgm:t>
        <a:bodyPr/>
        <a:lstStyle/>
        <a:p>
          <a:endParaRPr lang="fr-FR"/>
        </a:p>
      </dgm:t>
    </dgm:pt>
    <dgm:pt modelId="{718220EF-1C7B-5A4E-B3FF-FA9CEEBF8D62}" type="sibTrans" cxnId="{77CFE571-5505-744C-B206-1DC3F134D353}">
      <dgm:prSet/>
      <dgm:spPr/>
      <dgm:t>
        <a:bodyPr/>
        <a:lstStyle/>
        <a:p>
          <a:endParaRPr lang="fr-FR"/>
        </a:p>
      </dgm:t>
    </dgm:pt>
    <dgm:pt modelId="{F232C3F3-E91E-B64E-8DE2-ADB45498FFE8}">
      <dgm:prSet custT="1"/>
      <dgm:spPr/>
      <dgm:t>
        <a:bodyPr/>
        <a:lstStyle/>
        <a:p>
          <a:r>
            <a:rPr lang="en-US" sz="1000" dirty="0" err="1">
              <a:solidFill>
                <a:schemeClr val="tx1"/>
              </a:solidFill>
              <a:effectLst/>
              <a:latin typeface="+mj-lt"/>
              <a:ea typeface="+mj-ea"/>
              <a:cs typeface="+mj-cs"/>
            </a:rPr>
            <a:t>Traitement</a:t>
          </a:r>
          <a:r>
            <a:rPr lang="en-US" sz="1000" dirty="0">
              <a:solidFill>
                <a:schemeClr val="tx1"/>
              </a:solidFill>
              <a:effectLst/>
              <a:latin typeface="+mj-lt"/>
              <a:ea typeface="+mj-ea"/>
              <a:cs typeface="+mj-cs"/>
            </a:rPr>
            <a:t> des outliers </a:t>
          </a:r>
          <a:endParaRPr lang="fr-FR" sz="1000" dirty="0">
            <a:solidFill>
              <a:schemeClr val="tx1"/>
            </a:solidFill>
          </a:endParaRPr>
        </a:p>
      </dgm:t>
    </dgm:pt>
    <dgm:pt modelId="{13B19ACC-9AD9-FA46-A601-48E7CE15EB0C}" type="parTrans" cxnId="{550F92CF-E41F-5B4A-9538-AE65A5F17609}">
      <dgm:prSet/>
      <dgm:spPr/>
      <dgm:t>
        <a:bodyPr/>
        <a:lstStyle/>
        <a:p>
          <a:endParaRPr lang="fr-FR"/>
        </a:p>
      </dgm:t>
    </dgm:pt>
    <dgm:pt modelId="{8D5F4E15-6523-B141-8762-941FCB584DB0}" type="sibTrans" cxnId="{550F92CF-E41F-5B4A-9538-AE65A5F17609}">
      <dgm:prSet/>
      <dgm:spPr/>
      <dgm:t>
        <a:bodyPr/>
        <a:lstStyle/>
        <a:p>
          <a:endParaRPr lang="fr-FR"/>
        </a:p>
      </dgm:t>
    </dgm:pt>
    <dgm:pt modelId="{ADCAFBC4-0243-BD40-BA3E-38EDB97F3C5E}">
      <dgm:prSet custT="1"/>
      <dgm:spPr/>
      <dgm:t>
        <a:bodyPr/>
        <a:lstStyle/>
        <a:p>
          <a:r>
            <a:rPr lang="en-US" sz="1000" dirty="0">
              <a:solidFill>
                <a:schemeClr val="tx1"/>
              </a:solidFill>
              <a:effectLst/>
              <a:latin typeface="+mj-lt"/>
              <a:ea typeface="+mj-ea"/>
              <a:cs typeface="+mj-cs"/>
            </a:rPr>
            <a:t>Feature En</a:t>
          </a:r>
          <a:r>
            <a:rPr lang="en-US" sz="1000" dirty="0">
              <a:solidFill>
                <a:schemeClr val="tx1"/>
              </a:solidFill>
              <a:latin typeface="+mj-lt"/>
              <a:ea typeface="+mj-ea"/>
              <a:cs typeface="+mj-cs"/>
            </a:rPr>
            <a:t>gineering</a:t>
          </a:r>
          <a:endParaRPr lang="fr-FR" sz="1000" dirty="0">
            <a:solidFill>
              <a:schemeClr val="tx1"/>
            </a:solidFill>
          </a:endParaRPr>
        </a:p>
      </dgm:t>
    </dgm:pt>
    <dgm:pt modelId="{19CECF70-9826-4949-B42E-0FF7A7BF94A9}" type="parTrans" cxnId="{C04E150A-39A7-344C-A50F-367E2C8383BB}">
      <dgm:prSet/>
      <dgm:spPr/>
      <dgm:t>
        <a:bodyPr/>
        <a:lstStyle/>
        <a:p>
          <a:endParaRPr lang="fr-FR"/>
        </a:p>
      </dgm:t>
    </dgm:pt>
    <dgm:pt modelId="{72855782-270B-0843-BA67-EF75C281025E}" type="sibTrans" cxnId="{C04E150A-39A7-344C-A50F-367E2C8383BB}">
      <dgm:prSet/>
      <dgm:spPr/>
      <dgm:t>
        <a:bodyPr/>
        <a:lstStyle/>
        <a:p>
          <a:endParaRPr lang="fr-FR"/>
        </a:p>
      </dgm:t>
    </dgm:pt>
    <dgm:pt modelId="{49208CE6-025B-E747-88D6-C2863867AA57}">
      <dgm:prSet custT="1"/>
      <dgm:spPr/>
      <dgm:t>
        <a:bodyPr/>
        <a:lstStyle/>
        <a:p>
          <a:r>
            <a:rPr lang="en-US" sz="1000" dirty="0"/>
            <a:t>Analyses </a:t>
          </a:r>
          <a:r>
            <a:rPr lang="en-US" sz="1000" dirty="0" err="1"/>
            <a:t>Exploratoires</a:t>
          </a:r>
          <a:r>
            <a:rPr lang="en-US" sz="1000" dirty="0"/>
            <a:t> </a:t>
          </a:r>
          <a:endParaRPr lang="fr-FR" sz="1000" dirty="0"/>
        </a:p>
      </dgm:t>
    </dgm:pt>
    <dgm:pt modelId="{CBD7EAF0-F97B-884A-8DD0-C66ECD54669E}" type="parTrans" cxnId="{398751F1-A8A0-3A44-A34B-0603ECFD2145}">
      <dgm:prSet/>
      <dgm:spPr/>
      <dgm:t>
        <a:bodyPr/>
        <a:lstStyle/>
        <a:p>
          <a:endParaRPr lang="fr-FR"/>
        </a:p>
      </dgm:t>
    </dgm:pt>
    <dgm:pt modelId="{0556B054-A742-4049-93FA-3EE9524E362F}" type="sibTrans" cxnId="{398751F1-A8A0-3A44-A34B-0603ECFD2145}">
      <dgm:prSet/>
      <dgm:spPr/>
      <dgm:t>
        <a:bodyPr/>
        <a:lstStyle/>
        <a:p>
          <a:endParaRPr lang="fr-FR"/>
        </a:p>
      </dgm:t>
    </dgm:pt>
    <dgm:pt modelId="{E1B3551A-357C-5B41-90F6-826349EEADCC}">
      <dgm:prSet custT="1"/>
      <dgm:spPr/>
      <dgm:t>
        <a:bodyPr/>
        <a:lstStyle/>
        <a:p>
          <a:r>
            <a:rPr lang="fr-FR" sz="1000" dirty="0"/>
            <a:t>Analyses univariées</a:t>
          </a:r>
        </a:p>
      </dgm:t>
    </dgm:pt>
    <dgm:pt modelId="{2D29F674-9D81-0945-814D-5E011192063D}" type="parTrans" cxnId="{6BCDDEC4-EC8B-014D-B3A1-E08C59B5C503}">
      <dgm:prSet/>
      <dgm:spPr/>
      <dgm:t>
        <a:bodyPr/>
        <a:lstStyle/>
        <a:p>
          <a:endParaRPr lang="fr-FR"/>
        </a:p>
      </dgm:t>
    </dgm:pt>
    <dgm:pt modelId="{9DF25756-A838-CB47-B15E-F87B3331AE89}" type="sibTrans" cxnId="{6BCDDEC4-EC8B-014D-B3A1-E08C59B5C503}">
      <dgm:prSet/>
      <dgm:spPr/>
      <dgm:t>
        <a:bodyPr/>
        <a:lstStyle/>
        <a:p>
          <a:endParaRPr lang="fr-FR"/>
        </a:p>
      </dgm:t>
    </dgm:pt>
    <dgm:pt modelId="{A7D46C57-EF49-904F-9D26-9ABD042207E9}">
      <dgm:prSet custT="1"/>
      <dgm:spPr/>
      <dgm:t>
        <a:bodyPr/>
        <a:lstStyle/>
        <a:p>
          <a:r>
            <a:rPr lang="fr-FR" sz="1000" dirty="0"/>
            <a:t>Analyses Bivariées</a:t>
          </a:r>
        </a:p>
      </dgm:t>
    </dgm:pt>
    <dgm:pt modelId="{D2C762CB-44A6-0E4E-9351-C048026D4C21}" type="parTrans" cxnId="{34CBDDFD-E8B9-6641-8601-471E0265BACD}">
      <dgm:prSet/>
      <dgm:spPr/>
      <dgm:t>
        <a:bodyPr/>
        <a:lstStyle/>
        <a:p>
          <a:endParaRPr lang="fr-FR"/>
        </a:p>
      </dgm:t>
    </dgm:pt>
    <dgm:pt modelId="{5BBB0A4B-1648-5E4B-BBCD-361918996BA2}" type="sibTrans" cxnId="{34CBDDFD-E8B9-6641-8601-471E0265BACD}">
      <dgm:prSet/>
      <dgm:spPr/>
      <dgm:t>
        <a:bodyPr/>
        <a:lstStyle/>
        <a:p>
          <a:endParaRPr lang="fr-FR"/>
        </a:p>
      </dgm:t>
    </dgm:pt>
    <dgm:pt modelId="{8FDF0A53-416F-D643-B351-B94234390B11}">
      <dgm:prSet custT="1"/>
      <dgm:spPr/>
      <dgm:t>
        <a:bodyPr/>
        <a:lstStyle/>
        <a:p>
          <a:r>
            <a:rPr lang="fr-FR" sz="1000" dirty="0"/>
            <a:t>Analyses Multivariées</a:t>
          </a:r>
        </a:p>
      </dgm:t>
    </dgm:pt>
    <dgm:pt modelId="{FA7B6C08-FCDB-4348-B3CF-4DF43FC98C5A}" type="parTrans" cxnId="{21F956AD-CFAB-424F-9C89-A1AFCB44EC4E}">
      <dgm:prSet/>
      <dgm:spPr/>
      <dgm:t>
        <a:bodyPr/>
        <a:lstStyle/>
        <a:p>
          <a:endParaRPr lang="fr-FR"/>
        </a:p>
      </dgm:t>
    </dgm:pt>
    <dgm:pt modelId="{76C2018C-9088-0F4A-88D6-15CE14F53E01}" type="sibTrans" cxnId="{21F956AD-CFAB-424F-9C89-A1AFCB44EC4E}">
      <dgm:prSet/>
      <dgm:spPr/>
      <dgm:t>
        <a:bodyPr/>
        <a:lstStyle/>
        <a:p>
          <a:endParaRPr lang="fr-FR"/>
        </a:p>
      </dgm:t>
    </dgm:pt>
    <dgm:pt modelId="{5EA129E1-4D8D-2448-BFFB-B6AB55C88B5A}">
      <dgm:prSet custT="1"/>
      <dgm:spPr/>
      <dgm:t>
        <a:bodyPr/>
        <a:lstStyle/>
        <a:p>
          <a:r>
            <a:rPr lang="fr-FR" sz="1000" kern="1200" dirty="0">
              <a:solidFill>
                <a:prstClr val="black">
                  <a:hueOff val="0"/>
                  <a:satOff val="0"/>
                  <a:lumOff val="0"/>
                  <a:alphaOff val="0"/>
                </a:prstClr>
              </a:solidFill>
              <a:latin typeface="Trebuchet MS" panose="020B0603020202020204"/>
              <a:ea typeface="+mn-ea"/>
              <a:cs typeface="+mn-cs"/>
            </a:rPr>
            <a:t>Choix du modèle</a:t>
          </a:r>
        </a:p>
      </dgm:t>
    </dgm:pt>
    <dgm:pt modelId="{C0AA3DA4-CF2D-9E40-A364-87E330A71E6D}" type="parTrans" cxnId="{37E5FB38-BB56-2F41-803B-15FCBF9E3112}">
      <dgm:prSet/>
      <dgm:spPr/>
      <dgm:t>
        <a:bodyPr/>
        <a:lstStyle/>
        <a:p>
          <a:endParaRPr lang="fr-FR"/>
        </a:p>
      </dgm:t>
    </dgm:pt>
    <dgm:pt modelId="{A534B498-F5E1-D643-ACD9-A57C6FEBB87B}" type="sibTrans" cxnId="{37E5FB38-BB56-2F41-803B-15FCBF9E3112}">
      <dgm:prSet/>
      <dgm:spPr/>
      <dgm:t>
        <a:bodyPr/>
        <a:lstStyle/>
        <a:p>
          <a:endParaRPr lang="fr-FR"/>
        </a:p>
      </dgm:t>
    </dgm:pt>
    <dgm:pt modelId="{F042EA2A-430F-FD41-9047-DF625267038A}">
      <dgm:prSet custT="1"/>
      <dgm:spPr/>
      <dgm:t>
        <a:bodyPr/>
        <a:lstStyle/>
        <a:p>
          <a:r>
            <a:rPr lang="fr-FR" sz="1000" kern="1200" dirty="0">
              <a:solidFill>
                <a:schemeClr val="tx1"/>
              </a:solidFill>
            </a:rPr>
            <a:t>Améliorations</a:t>
          </a:r>
        </a:p>
      </dgm:t>
    </dgm:pt>
    <dgm:pt modelId="{9F018C25-6C06-624A-A665-CC90108EEB14}" type="parTrans" cxnId="{EE17CC00-8906-6442-9730-BEA0913B52EC}">
      <dgm:prSet/>
      <dgm:spPr/>
      <dgm:t>
        <a:bodyPr/>
        <a:lstStyle/>
        <a:p>
          <a:endParaRPr lang="fr-FR"/>
        </a:p>
      </dgm:t>
    </dgm:pt>
    <dgm:pt modelId="{9ACC78D8-9C6B-6F44-BAE4-6E48945265EC}" type="sibTrans" cxnId="{EE17CC00-8906-6442-9730-BEA0913B52EC}">
      <dgm:prSet/>
      <dgm:spPr/>
      <dgm:t>
        <a:bodyPr/>
        <a:lstStyle/>
        <a:p>
          <a:endParaRPr lang="fr-FR"/>
        </a:p>
      </dgm:t>
    </dgm:pt>
    <dgm:pt modelId="{1E47330F-2BE7-2342-952D-80F5A5ABD5FB}" type="pres">
      <dgm:prSet presAssocID="{4ADB3068-1656-4E14-9DA1-111C649C96BB}" presName="linear" presStyleCnt="0">
        <dgm:presLayoutVars>
          <dgm:animLvl val="lvl"/>
          <dgm:resizeHandles val="exact"/>
        </dgm:presLayoutVars>
      </dgm:prSet>
      <dgm:spPr/>
    </dgm:pt>
    <dgm:pt modelId="{7B9ED037-2625-944A-9A29-53FB0C71D177}" type="pres">
      <dgm:prSet presAssocID="{D1AF2E6E-0021-4303-8379-66BE1430650A}" presName="parentText" presStyleLbl="node1" presStyleIdx="0" presStyleCnt="4">
        <dgm:presLayoutVars>
          <dgm:chMax val="0"/>
          <dgm:bulletEnabled val="1"/>
        </dgm:presLayoutVars>
      </dgm:prSet>
      <dgm:spPr/>
    </dgm:pt>
    <dgm:pt modelId="{F4589B24-CFCD-BA47-9406-7619799B8F3D}" type="pres">
      <dgm:prSet presAssocID="{D1AF2E6E-0021-4303-8379-66BE1430650A}" presName="childText" presStyleLbl="revTx" presStyleIdx="0" presStyleCnt="4">
        <dgm:presLayoutVars>
          <dgm:bulletEnabled val="1"/>
        </dgm:presLayoutVars>
      </dgm:prSet>
      <dgm:spPr/>
    </dgm:pt>
    <dgm:pt modelId="{2AE95E4F-664A-9043-A7C5-B280972C5B37}" type="pres">
      <dgm:prSet presAssocID="{EDF25CFC-016F-48F5-AEFC-0CFA205191AE}" presName="parentText" presStyleLbl="node1" presStyleIdx="1" presStyleCnt="4" custLinFactNeighborX="-88" custLinFactNeighborY="-6076">
        <dgm:presLayoutVars>
          <dgm:chMax val="0"/>
          <dgm:bulletEnabled val="1"/>
        </dgm:presLayoutVars>
      </dgm:prSet>
      <dgm:spPr/>
    </dgm:pt>
    <dgm:pt modelId="{309584A4-4A06-3F4E-872C-6C5A368CE02A}" type="pres">
      <dgm:prSet presAssocID="{EDF25CFC-016F-48F5-AEFC-0CFA205191AE}" presName="childText" presStyleLbl="revTx" presStyleIdx="1" presStyleCnt="4">
        <dgm:presLayoutVars>
          <dgm:bulletEnabled val="1"/>
        </dgm:presLayoutVars>
      </dgm:prSet>
      <dgm:spPr/>
    </dgm:pt>
    <dgm:pt modelId="{B88A9B6E-0637-304C-B727-ACE4A696C0EB}" type="pres">
      <dgm:prSet presAssocID="{7484C317-3FC4-4555-935B-76CCE24AB6E2}" presName="parentText" presStyleLbl="node1" presStyleIdx="2" presStyleCnt="4">
        <dgm:presLayoutVars>
          <dgm:chMax val="0"/>
          <dgm:bulletEnabled val="1"/>
        </dgm:presLayoutVars>
      </dgm:prSet>
      <dgm:spPr/>
    </dgm:pt>
    <dgm:pt modelId="{38C32E47-B5AB-F74F-AE9F-AC009DEFC7BA}" type="pres">
      <dgm:prSet presAssocID="{7484C317-3FC4-4555-935B-76CCE24AB6E2}" presName="childText" presStyleLbl="revTx" presStyleIdx="2" presStyleCnt="4">
        <dgm:presLayoutVars>
          <dgm:bulletEnabled val="1"/>
        </dgm:presLayoutVars>
      </dgm:prSet>
      <dgm:spPr/>
    </dgm:pt>
    <dgm:pt modelId="{78C12F9D-BE6F-7949-95BE-84253786D9FA}" type="pres">
      <dgm:prSet presAssocID="{DDF684A8-B5FA-4EBF-A441-E1B0FF5CC257}" presName="parentText" presStyleLbl="node1" presStyleIdx="3" presStyleCnt="4">
        <dgm:presLayoutVars>
          <dgm:chMax val="0"/>
          <dgm:bulletEnabled val="1"/>
        </dgm:presLayoutVars>
      </dgm:prSet>
      <dgm:spPr/>
    </dgm:pt>
    <dgm:pt modelId="{562CAB42-B120-F341-BC52-7063F5A12C9A}" type="pres">
      <dgm:prSet presAssocID="{DDF684A8-B5FA-4EBF-A441-E1B0FF5CC257}" presName="childText" presStyleLbl="revTx" presStyleIdx="3" presStyleCnt="4">
        <dgm:presLayoutVars>
          <dgm:bulletEnabled val="1"/>
        </dgm:presLayoutVars>
      </dgm:prSet>
      <dgm:spPr/>
    </dgm:pt>
  </dgm:ptLst>
  <dgm:cxnLst>
    <dgm:cxn modelId="{EE17CC00-8906-6442-9730-BEA0913B52EC}" srcId="{DDF684A8-B5FA-4EBF-A441-E1B0FF5CC257}" destId="{F042EA2A-430F-FD41-9047-DF625267038A}" srcOrd="1" destOrd="0" parTransId="{9F018C25-6C06-624A-A665-CC90108EEB14}" sibTransId="{9ACC78D8-9C6B-6F44-BAE4-6E48945265EC}"/>
    <dgm:cxn modelId="{16630103-6A7A-4642-A551-9D427445AED1}" srcId="{7484C317-3FC4-4555-935B-76CCE24AB6E2}" destId="{13D22797-9CE8-49FA-BE59-4CBFC422D510}" srcOrd="0" destOrd="0" parTransId="{FE18EED3-17BF-4F03-BF5D-4561469D8EA5}" sibTransId="{8DA81F97-D96E-4F47-8D49-FA155176A506}"/>
    <dgm:cxn modelId="{D4911C03-0476-4D33-9893-FD35B38AD39E}" srcId="{4ADB3068-1656-4E14-9DA1-111C649C96BB}" destId="{7484C317-3FC4-4555-935B-76CCE24AB6E2}" srcOrd="2" destOrd="0" parTransId="{45556B0C-636B-447E-82DF-8989E27722BE}" sibTransId="{A0F34EFA-954B-4314-BD19-EBDAE7CF663D}"/>
    <dgm:cxn modelId="{E9DCF609-5995-C846-929B-DFAB367E5D23}" type="presOf" srcId="{19ACA8C2-88D8-4520-99EB-2F9AD00C3D03}" destId="{F4589B24-CFCD-BA47-9406-7619799B8F3D}" srcOrd="0" destOrd="0" presId="urn:microsoft.com/office/officeart/2005/8/layout/vList2"/>
    <dgm:cxn modelId="{C04E150A-39A7-344C-A50F-367E2C8383BB}" srcId="{EDF25CFC-016F-48F5-AEFC-0CFA205191AE}" destId="{ADCAFBC4-0243-BD40-BA3E-38EDB97F3C5E}" srcOrd="3" destOrd="0" parTransId="{19CECF70-9826-4949-B42E-0FF7A7BF94A9}" sibTransId="{72855782-270B-0843-BA67-EF75C281025E}"/>
    <dgm:cxn modelId="{A8020A13-BCE0-0249-8AF0-16020F5CA209}" type="presOf" srcId="{E1B3551A-357C-5B41-90F6-826349EEADCC}" destId="{309584A4-4A06-3F4E-872C-6C5A368CE02A}" srcOrd="0" destOrd="5" presId="urn:microsoft.com/office/officeart/2005/8/layout/vList2"/>
    <dgm:cxn modelId="{CF07241C-372B-374D-8FFE-DAB3D6803D14}" type="presOf" srcId="{ADCAFBC4-0243-BD40-BA3E-38EDB97F3C5E}" destId="{309584A4-4A06-3F4E-872C-6C5A368CE02A}" srcOrd="0" destOrd="3" presId="urn:microsoft.com/office/officeart/2005/8/layout/vList2"/>
    <dgm:cxn modelId="{D78B7820-7678-F54C-99CE-BD2699374482}" type="presOf" srcId="{5CF24F34-D63F-4560-B19C-FC7D12C2866D}" destId="{562CAB42-B120-F341-BC52-7063F5A12C9A}" srcOrd="0" destOrd="0" presId="urn:microsoft.com/office/officeart/2005/8/layout/vList2"/>
    <dgm:cxn modelId="{F4D44B24-F12A-4A4E-9A72-364AEBC8A9A1}" srcId="{7484C317-3FC4-4555-935B-76CCE24AB6E2}" destId="{AF62B985-FC4A-47A2-A9AD-E82A3D376AFC}" srcOrd="1" destOrd="0" parTransId="{A576D4BB-CDD9-4381-827C-C8C5CAA10F94}" sibTransId="{AFD85DE3-6C95-4792-99FC-1DD126646017}"/>
    <dgm:cxn modelId="{B21B4630-58A0-3447-A3C3-DD504D1BF39F}" type="presOf" srcId="{68C257B7-E478-4408-80ED-C594ECA7E4B9}" destId="{38C32E47-B5AB-F74F-AE9F-AC009DEFC7BA}" srcOrd="0" destOrd="3" presId="urn:microsoft.com/office/officeart/2005/8/layout/vList2"/>
    <dgm:cxn modelId="{37E5FB38-BB56-2F41-803B-15FCBF9E3112}" srcId="{7484C317-3FC4-4555-935B-76CCE24AB6E2}" destId="{5EA129E1-4D8D-2448-BFFB-B6AB55C88B5A}" srcOrd="4" destOrd="0" parTransId="{C0AA3DA4-CF2D-9E40-A364-87E330A71E6D}" sibTransId="{A534B498-F5E1-D643-ACD9-A57C6FEBB87B}"/>
    <dgm:cxn modelId="{A5DA4C39-D19E-1B43-BF27-F3A31BA6618B}" srcId="{EDF25CFC-016F-48F5-AEFC-0CFA205191AE}" destId="{5A66D020-42B6-DC42-8B97-50BBB93D0D66}" srcOrd="0" destOrd="0" parTransId="{20F19630-F12E-2645-B3F2-5EAD500FEF64}" sibTransId="{36AD64F4-F7C3-D34B-A612-FADDB76353B3}"/>
    <dgm:cxn modelId="{DA72ED3E-C252-8646-A3AF-0FA6451C5D4B}" type="presOf" srcId="{DDF684A8-B5FA-4EBF-A441-E1B0FF5CC257}" destId="{78C12F9D-BE6F-7949-95BE-84253786D9FA}" srcOrd="0" destOrd="0" presId="urn:microsoft.com/office/officeart/2005/8/layout/vList2"/>
    <dgm:cxn modelId="{8B0CC843-CCFC-074C-9DFA-4DC3CE35B3AB}" type="presOf" srcId="{AF62B985-FC4A-47A2-A9AD-E82A3D376AFC}" destId="{38C32E47-B5AB-F74F-AE9F-AC009DEFC7BA}" srcOrd="0" destOrd="1" presId="urn:microsoft.com/office/officeart/2005/8/layout/vList2"/>
    <dgm:cxn modelId="{EDF3A248-CAC2-274F-9B9C-B4A471F97DEA}" type="presOf" srcId="{F232C3F3-E91E-B64E-8DE2-ADB45498FFE8}" destId="{309584A4-4A06-3F4E-872C-6C5A368CE02A}" srcOrd="0" destOrd="2" presId="urn:microsoft.com/office/officeart/2005/8/layout/vList2"/>
    <dgm:cxn modelId="{2DBB0259-73E4-46DE-BFA7-D60C54B3B901}" srcId="{D1AF2E6E-0021-4303-8379-66BE1430650A}" destId="{19ACA8C2-88D8-4520-99EB-2F9AD00C3D03}" srcOrd="0" destOrd="0" parTransId="{AB275E5A-6FE2-4DBA-8013-907390BEEB8C}" sibTransId="{3A25CAE9-DEF2-48CA-AD02-8B91A8C5604D}"/>
    <dgm:cxn modelId="{79D5275A-52B5-144C-B3EB-513A5CF28544}" type="presOf" srcId="{8FDF0A53-416F-D643-B351-B94234390B11}" destId="{309584A4-4A06-3F4E-872C-6C5A368CE02A}" srcOrd="0" destOrd="7" presId="urn:microsoft.com/office/officeart/2005/8/layout/vList2"/>
    <dgm:cxn modelId="{77CFE571-5505-744C-B206-1DC3F134D353}" srcId="{EDF25CFC-016F-48F5-AEFC-0CFA205191AE}" destId="{8D7E60AC-37B7-7640-8D99-46D794B0EF4E}" srcOrd="1" destOrd="0" parTransId="{7FEC5DC0-A8FD-0F40-8C6B-BD57BF2CE838}" sibTransId="{718220EF-1C7B-5A4E-B3FF-FA9CEEBF8D62}"/>
    <dgm:cxn modelId="{0A265279-0871-D342-A5F7-9AA971BD98A4}" type="presOf" srcId="{49208CE6-025B-E747-88D6-C2863867AA57}" destId="{309584A4-4A06-3F4E-872C-6C5A368CE02A}" srcOrd="0" destOrd="4" presId="urn:microsoft.com/office/officeart/2005/8/layout/vList2"/>
    <dgm:cxn modelId="{2EBD8F79-F41C-42B8-850C-C818CF8A1DFF}" srcId="{4ADB3068-1656-4E14-9DA1-111C649C96BB}" destId="{DDF684A8-B5FA-4EBF-A441-E1B0FF5CC257}" srcOrd="3" destOrd="0" parTransId="{01FD87AD-028C-43BF-98A3-1C6B12C3176D}" sibTransId="{7ACCF545-CED4-4648-A4B4-ED2204E4CBB6}"/>
    <dgm:cxn modelId="{41668482-A1BC-1A45-B929-993E3686C500}" type="presOf" srcId="{A7D46C57-EF49-904F-9D26-9ABD042207E9}" destId="{309584A4-4A06-3F4E-872C-6C5A368CE02A}" srcOrd="0" destOrd="6" presId="urn:microsoft.com/office/officeart/2005/8/layout/vList2"/>
    <dgm:cxn modelId="{50992692-1885-4DD8-9215-EBFD932B9416}" srcId="{7484C317-3FC4-4555-935B-76CCE24AB6E2}" destId="{4904C06B-6608-445C-8E1F-6441B6B73526}" srcOrd="2" destOrd="0" parTransId="{A27DA00D-4CD9-4600-BD0E-620D64ACA528}" sibTransId="{51DBAC7F-215E-449A-8745-77A7EFD82477}"/>
    <dgm:cxn modelId="{1205EF9B-ED30-6348-AD0D-117626052FE2}" type="presOf" srcId="{5A66D020-42B6-DC42-8B97-50BBB93D0D66}" destId="{309584A4-4A06-3F4E-872C-6C5A368CE02A}" srcOrd="0" destOrd="0" presId="urn:microsoft.com/office/officeart/2005/8/layout/vList2"/>
    <dgm:cxn modelId="{26551AA2-6C70-C249-8DB2-D70F9A91D3B6}" type="presOf" srcId="{13D22797-9CE8-49FA-BE59-4CBFC422D510}" destId="{38C32E47-B5AB-F74F-AE9F-AC009DEFC7BA}" srcOrd="0" destOrd="0" presId="urn:microsoft.com/office/officeart/2005/8/layout/vList2"/>
    <dgm:cxn modelId="{8757CEA2-E6C4-4D45-8F36-FBC9752BD682}" type="presOf" srcId="{EDF25CFC-016F-48F5-AEFC-0CFA205191AE}" destId="{2AE95E4F-664A-9043-A7C5-B280972C5B37}" srcOrd="0" destOrd="0" presId="urn:microsoft.com/office/officeart/2005/8/layout/vList2"/>
    <dgm:cxn modelId="{0DC7B8A6-3510-3243-8F5C-D4C23B82C603}" type="presOf" srcId="{7484C317-3FC4-4555-935B-76CCE24AB6E2}" destId="{B88A9B6E-0637-304C-B727-ACE4A696C0EB}" srcOrd="0" destOrd="0" presId="urn:microsoft.com/office/officeart/2005/8/layout/vList2"/>
    <dgm:cxn modelId="{21F956AD-CFAB-424F-9C89-A1AFCB44EC4E}" srcId="{49208CE6-025B-E747-88D6-C2863867AA57}" destId="{8FDF0A53-416F-D643-B351-B94234390B11}" srcOrd="2" destOrd="0" parTransId="{FA7B6C08-FCDB-4348-B3CF-4DF43FC98C5A}" sibTransId="{76C2018C-9088-0F4A-88D6-15CE14F53E01}"/>
    <dgm:cxn modelId="{F9DC0EB2-85C1-412F-9C3C-A0991F42AEB6}" srcId="{4ADB3068-1656-4E14-9DA1-111C649C96BB}" destId="{EDF25CFC-016F-48F5-AEFC-0CFA205191AE}" srcOrd="1" destOrd="0" parTransId="{7D0CD8A0-75B7-4498-B741-D8046ACB3D4F}" sibTransId="{36971873-9389-4C48-9FCA-BD86A035C11E}"/>
    <dgm:cxn modelId="{18B162B4-D7C7-2940-8299-CA76DB38467C}" type="presOf" srcId="{4904C06B-6608-445C-8E1F-6441B6B73526}" destId="{38C32E47-B5AB-F74F-AE9F-AC009DEFC7BA}" srcOrd="0" destOrd="2" presId="urn:microsoft.com/office/officeart/2005/8/layout/vList2"/>
    <dgm:cxn modelId="{B6D61EB8-AC7A-2A44-8375-7DE4FB6FB2D2}" type="presOf" srcId="{8D7E60AC-37B7-7640-8D99-46D794B0EF4E}" destId="{309584A4-4A06-3F4E-872C-6C5A368CE02A}" srcOrd="0" destOrd="1" presId="urn:microsoft.com/office/officeart/2005/8/layout/vList2"/>
    <dgm:cxn modelId="{6BCDDEC4-EC8B-014D-B3A1-E08C59B5C503}" srcId="{49208CE6-025B-E747-88D6-C2863867AA57}" destId="{E1B3551A-357C-5B41-90F6-826349EEADCC}" srcOrd="0" destOrd="0" parTransId="{2D29F674-9D81-0945-814D-5E011192063D}" sibTransId="{9DF25756-A838-CB47-B15E-F87B3331AE89}"/>
    <dgm:cxn modelId="{8C64C8C7-6EC1-B146-88E9-E028BC4FD69D}" type="presOf" srcId="{F042EA2A-430F-FD41-9047-DF625267038A}" destId="{562CAB42-B120-F341-BC52-7063F5A12C9A}" srcOrd="0" destOrd="1" presId="urn:microsoft.com/office/officeart/2005/8/layout/vList2"/>
    <dgm:cxn modelId="{550F92CF-E41F-5B4A-9538-AE65A5F17609}" srcId="{EDF25CFC-016F-48F5-AEFC-0CFA205191AE}" destId="{F232C3F3-E91E-B64E-8DE2-ADB45498FFE8}" srcOrd="2" destOrd="0" parTransId="{13B19ACC-9AD9-FA46-A601-48E7CE15EB0C}" sibTransId="{8D5F4E15-6523-B141-8762-941FCB584DB0}"/>
    <dgm:cxn modelId="{795B02D3-7EE6-4964-9FE0-0E1A2C4C3714}" srcId="{DDF684A8-B5FA-4EBF-A441-E1B0FF5CC257}" destId="{5CF24F34-D63F-4560-B19C-FC7D12C2866D}" srcOrd="0" destOrd="0" parTransId="{AB882DCA-7873-4247-B322-0E13199E11D1}" sibTransId="{5D81861D-8C83-42E6-9727-BC3A14183E3C}"/>
    <dgm:cxn modelId="{0B8BACD7-2278-4C45-A74D-A4DD682F759F}" srcId="{7484C317-3FC4-4555-935B-76CCE24AB6E2}" destId="{68C257B7-E478-4408-80ED-C594ECA7E4B9}" srcOrd="3" destOrd="0" parTransId="{A2EA5AC3-56C9-404A-A4DA-A8BCA62A4247}" sibTransId="{8F26A60A-37B1-4E32-8D5A-924E820F9CE5}"/>
    <dgm:cxn modelId="{4E3410E7-1B0F-4519-8274-4287BEC3C75A}" srcId="{4ADB3068-1656-4E14-9DA1-111C649C96BB}" destId="{D1AF2E6E-0021-4303-8379-66BE1430650A}" srcOrd="0" destOrd="0" parTransId="{5FA88A50-90BD-4C79-A32E-DC6B7C962BB9}" sibTransId="{EBC51143-081A-4DF4-A5AC-2CE06EFE5D52}"/>
    <dgm:cxn modelId="{FA97B9EC-98F0-8548-BE75-5656802A2B15}" type="presOf" srcId="{5EA129E1-4D8D-2448-BFFB-B6AB55C88B5A}" destId="{38C32E47-B5AB-F74F-AE9F-AC009DEFC7BA}" srcOrd="0" destOrd="4" presId="urn:microsoft.com/office/officeart/2005/8/layout/vList2"/>
    <dgm:cxn modelId="{398751F1-A8A0-3A44-A34B-0603ECFD2145}" srcId="{EDF25CFC-016F-48F5-AEFC-0CFA205191AE}" destId="{49208CE6-025B-E747-88D6-C2863867AA57}" srcOrd="4" destOrd="0" parTransId="{CBD7EAF0-F97B-884A-8DD0-C66ECD54669E}" sibTransId="{0556B054-A742-4049-93FA-3EE9524E362F}"/>
    <dgm:cxn modelId="{6C4320F6-8436-0E40-9BE7-E988C4562082}" type="presOf" srcId="{D1AF2E6E-0021-4303-8379-66BE1430650A}" destId="{7B9ED037-2625-944A-9A29-53FB0C71D177}" srcOrd="0" destOrd="0" presId="urn:microsoft.com/office/officeart/2005/8/layout/vList2"/>
    <dgm:cxn modelId="{C754FAF6-DD90-9F42-9E02-9C775E66FB71}" type="presOf" srcId="{4ADB3068-1656-4E14-9DA1-111C649C96BB}" destId="{1E47330F-2BE7-2342-952D-80F5A5ABD5FB}" srcOrd="0" destOrd="0" presId="urn:microsoft.com/office/officeart/2005/8/layout/vList2"/>
    <dgm:cxn modelId="{34CBDDFD-E8B9-6641-8601-471E0265BACD}" srcId="{49208CE6-025B-E747-88D6-C2863867AA57}" destId="{A7D46C57-EF49-904F-9D26-9ABD042207E9}" srcOrd="1" destOrd="0" parTransId="{D2C762CB-44A6-0E4E-9351-C048026D4C21}" sibTransId="{5BBB0A4B-1648-5E4B-BBCD-361918996BA2}"/>
    <dgm:cxn modelId="{8CE3B364-7B0B-7B41-9894-CFBFDC2E06FB}" type="presParOf" srcId="{1E47330F-2BE7-2342-952D-80F5A5ABD5FB}" destId="{7B9ED037-2625-944A-9A29-53FB0C71D177}" srcOrd="0" destOrd="0" presId="urn:microsoft.com/office/officeart/2005/8/layout/vList2"/>
    <dgm:cxn modelId="{B8DB9100-FB61-824C-A045-2BEE3D22D7D8}" type="presParOf" srcId="{1E47330F-2BE7-2342-952D-80F5A5ABD5FB}" destId="{F4589B24-CFCD-BA47-9406-7619799B8F3D}" srcOrd="1" destOrd="0" presId="urn:microsoft.com/office/officeart/2005/8/layout/vList2"/>
    <dgm:cxn modelId="{1E6EB20B-8280-CB4B-AE31-3929853E2E64}" type="presParOf" srcId="{1E47330F-2BE7-2342-952D-80F5A5ABD5FB}" destId="{2AE95E4F-664A-9043-A7C5-B280972C5B37}" srcOrd="2" destOrd="0" presId="urn:microsoft.com/office/officeart/2005/8/layout/vList2"/>
    <dgm:cxn modelId="{1EB39625-9F2C-314B-9186-E80A5B28DC85}" type="presParOf" srcId="{1E47330F-2BE7-2342-952D-80F5A5ABD5FB}" destId="{309584A4-4A06-3F4E-872C-6C5A368CE02A}" srcOrd="3" destOrd="0" presId="urn:microsoft.com/office/officeart/2005/8/layout/vList2"/>
    <dgm:cxn modelId="{E2B63DB8-F610-B146-B85F-F05D1A609CEA}" type="presParOf" srcId="{1E47330F-2BE7-2342-952D-80F5A5ABD5FB}" destId="{B88A9B6E-0637-304C-B727-ACE4A696C0EB}" srcOrd="4" destOrd="0" presId="urn:microsoft.com/office/officeart/2005/8/layout/vList2"/>
    <dgm:cxn modelId="{0E79B1BE-BB3D-C842-857A-C88A12DA08F8}" type="presParOf" srcId="{1E47330F-2BE7-2342-952D-80F5A5ABD5FB}" destId="{38C32E47-B5AB-F74F-AE9F-AC009DEFC7BA}" srcOrd="5" destOrd="0" presId="urn:microsoft.com/office/officeart/2005/8/layout/vList2"/>
    <dgm:cxn modelId="{CD3F6F88-526B-7E40-B8B0-625894D6AF61}" type="presParOf" srcId="{1E47330F-2BE7-2342-952D-80F5A5ABD5FB}" destId="{78C12F9D-BE6F-7949-95BE-84253786D9FA}" srcOrd="6" destOrd="0" presId="urn:microsoft.com/office/officeart/2005/8/layout/vList2"/>
    <dgm:cxn modelId="{62AE930B-EB9F-F44F-A199-76ACB1936C8D}" type="presParOf" srcId="{1E47330F-2BE7-2342-952D-80F5A5ABD5FB}" destId="{562CAB42-B120-F341-BC52-7063F5A12C9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3B2869-B400-B34D-8E91-37768BD17347}"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fr-FR"/>
        </a:p>
      </dgm:t>
    </dgm:pt>
    <dgm:pt modelId="{233AA28C-685E-9B48-9714-47B481F18FCE}">
      <dgm:prSet phldrT="[Texte]"/>
      <dgm:spPr/>
      <dgm:t>
        <a:bodyPr/>
        <a:lstStyle/>
        <a:p>
          <a:r>
            <a:rPr lang="fr-FR" dirty="0"/>
            <a:t>Découverte du fichier </a:t>
          </a:r>
        </a:p>
      </dgm:t>
    </dgm:pt>
    <dgm:pt modelId="{694B8871-E673-4447-A597-357E0384BA9F}" type="parTrans" cxnId="{42586ACA-9940-7742-B12C-2F74497429D3}">
      <dgm:prSet/>
      <dgm:spPr/>
      <dgm:t>
        <a:bodyPr/>
        <a:lstStyle/>
        <a:p>
          <a:endParaRPr lang="fr-FR"/>
        </a:p>
      </dgm:t>
    </dgm:pt>
    <dgm:pt modelId="{4092F119-F04A-E24A-8EC6-6405B1135772}" type="sibTrans" cxnId="{42586ACA-9940-7742-B12C-2F74497429D3}">
      <dgm:prSet/>
      <dgm:spPr/>
      <dgm:t>
        <a:bodyPr/>
        <a:lstStyle/>
        <a:p>
          <a:endParaRPr lang="fr-FR"/>
        </a:p>
      </dgm:t>
    </dgm:pt>
    <dgm:pt modelId="{8E117DAA-D82B-1140-BF96-FD7C49F5F5EB}">
      <dgm:prSet phldrT="[Texte]"/>
      <dgm:spPr/>
      <dgm:t>
        <a:bodyPr/>
        <a:lstStyle/>
        <a:p>
          <a:r>
            <a:rPr lang="fr-FR" dirty="0"/>
            <a:t>Découverte globale</a:t>
          </a:r>
        </a:p>
        <a:p>
          <a:r>
            <a:rPr lang="fr-FR" dirty="0"/>
            <a:t>Colonnes, Manquants, format des données, contenu des variables </a:t>
          </a:r>
        </a:p>
      </dgm:t>
    </dgm:pt>
    <dgm:pt modelId="{70BE28DB-4D35-5349-A81D-1029AFFD4912}" type="parTrans" cxnId="{46466FAB-1745-C741-8DA7-B8BFF1F167C8}">
      <dgm:prSet/>
      <dgm:spPr/>
      <dgm:t>
        <a:bodyPr/>
        <a:lstStyle/>
        <a:p>
          <a:endParaRPr lang="fr-FR"/>
        </a:p>
      </dgm:t>
    </dgm:pt>
    <dgm:pt modelId="{9C42A520-C954-1044-932C-CD959FA0391D}" type="sibTrans" cxnId="{46466FAB-1745-C741-8DA7-B8BFF1F167C8}">
      <dgm:prSet/>
      <dgm:spPr/>
      <dgm:t>
        <a:bodyPr/>
        <a:lstStyle/>
        <a:p>
          <a:endParaRPr lang="fr-FR"/>
        </a:p>
      </dgm:t>
    </dgm:pt>
    <dgm:pt modelId="{B17DB718-0A00-5044-BCB6-A61B36DB6032}">
      <dgm:prSet phldrT="[Texte]"/>
      <dgm:spPr/>
      <dgm:t>
        <a:bodyPr/>
        <a:lstStyle/>
        <a:p>
          <a:r>
            <a:rPr lang="fr-FR" dirty="0"/>
            <a:t>Affichage des données et des visuels</a:t>
          </a:r>
        </a:p>
      </dgm:t>
    </dgm:pt>
    <dgm:pt modelId="{CC37647B-5FF3-464B-9285-5715F291D118}" type="parTrans" cxnId="{540C7855-E335-1E4D-A8FD-4E034C72DC4E}">
      <dgm:prSet/>
      <dgm:spPr/>
      <dgm:t>
        <a:bodyPr/>
        <a:lstStyle/>
        <a:p>
          <a:endParaRPr lang="fr-FR"/>
        </a:p>
      </dgm:t>
    </dgm:pt>
    <dgm:pt modelId="{D8CC164E-0EFF-3144-A25E-32695BE09529}" type="sibTrans" cxnId="{540C7855-E335-1E4D-A8FD-4E034C72DC4E}">
      <dgm:prSet/>
      <dgm:spPr/>
      <dgm:t>
        <a:bodyPr/>
        <a:lstStyle/>
        <a:p>
          <a:endParaRPr lang="fr-FR"/>
        </a:p>
      </dgm:t>
    </dgm:pt>
    <dgm:pt modelId="{FA6E1E36-BCD0-D04E-9C21-118444AD2415}">
      <dgm:prSet phldrT="[Texte]"/>
      <dgm:spPr/>
      <dgm:t>
        <a:bodyPr/>
        <a:lstStyle/>
        <a:p>
          <a:r>
            <a:rPr lang="fr-FR"/>
            <a:t>Traitement des données</a:t>
          </a:r>
        </a:p>
      </dgm:t>
    </dgm:pt>
    <dgm:pt modelId="{77F5B084-B746-B245-BB1D-75BB56F637D6}" type="parTrans" cxnId="{826C5D59-0EAC-F54C-BFD1-08F8D39F543D}">
      <dgm:prSet/>
      <dgm:spPr/>
      <dgm:t>
        <a:bodyPr/>
        <a:lstStyle/>
        <a:p>
          <a:endParaRPr lang="fr-FR"/>
        </a:p>
      </dgm:t>
    </dgm:pt>
    <dgm:pt modelId="{C28A8095-F8B3-E440-9B6C-FD72FC231F1C}" type="sibTrans" cxnId="{826C5D59-0EAC-F54C-BFD1-08F8D39F543D}">
      <dgm:prSet/>
      <dgm:spPr/>
      <dgm:t>
        <a:bodyPr/>
        <a:lstStyle/>
        <a:p>
          <a:endParaRPr lang="fr-FR"/>
        </a:p>
      </dgm:t>
    </dgm:pt>
    <dgm:pt modelId="{C2E02A71-6062-5B4F-9AC7-B9C5DA0B3B7B}">
      <dgm:prSet phldrT="[Texte]"/>
      <dgm:spPr/>
      <dgm:t>
        <a:bodyPr/>
        <a:lstStyle/>
        <a:p>
          <a:r>
            <a:rPr lang="fr-FR" dirty="0"/>
            <a:t>Traitement des Nan, et des doublons</a:t>
          </a:r>
        </a:p>
      </dgm:t>
    </dgm:pt>
    <dgm:pt modelId="{57EA140F-A88F-754E-AB83-712A623579FE}" type="parTrans" cxnId="{58E35113-B885-3144-A029-2309E0519C4F}">
      <dgm:prSet/>
      <dgm:spPr/>
      <dgm:t>
        <a:bodyPr/>
        <a:lstStyle/>
        <a:p>
          <a:endParaRPr lang="fr-FR"/>
        </a:p>
      </dgm:t>
    </dgm:pt>
    <dgm:pt modelId="{B9748B2E-09EF-D34F-91FC-35A0A0E90186}" type="sibTrans" cxnId="{58E35113-B885-3144-A029-2309E0519C4F}">
      <dgm:prSet/>
      <dgm:spPr/>
      <dgm:t>
        <a:bodyPr/>
        <a:lstStyle/>
        <a:p>
          <a:endParaRPr lang="fr-FR"/>
        </a:p>
      </dgm:t>
    </dgm:pt>
    <dgm:pt modelId="{D25EC651-7768-7F4E-AF0F-8254C651E42B}">
      <dgm:prSet phldrT="[Texte]"/>
      <dgm:spPr/>
      <dgm:t>
        <a:bodyPr/>
        <a:lstStyle/>
        <a:p>
          <a:r>
            <a:rPr lang="fr-FR" dirty="0"/>
            <a:t>Exploration statistique</a:t>
          </a:r>
        </a:p>
      </dgm:t>
    </dgm:pt>
    <dgm:pt modelId="{87BF7E4F-DA79-F34D-BE94-D6DEC198D786}" type="parTrans" cxnId="{B1D22317-FEF1-C94E-9584-98C0D9276DA9}">
      <dgm:prSet/>
      <dgm:spPr/>
      <dgm:t>
        <a:bodyPr/>
        <a:lstStyle/>
        <a:p>
          <a:endParaRPr lang="fr-FR"/>
        </a:p>
      </dgm:t>
    </dgm:pt>
    <dgm:pt modelId="{800A83CB-1222-2C4A-B0B2-570968382116}" type="sibTrans" cxnId="{B1D22317-FEF1-C94E-9584-98C0D9276DA9}">
      <dgm:prSet/>
      <dgm:spPr/>
      <dgm:t>
        <a:bodyPr/>
        <a:lstStyle/>
        <a:p>
          <a:endParaRPr lang="fr-FR"/>
        </a:p>
      </dgm:t>
    </dgm:pt>
    <dgm:pt modelId="{6A845945-DFEF-4049-86DA-97FD7F7C1881}">
      <dgm:prSet phldrT="[Texte]"/>
      <dgm:spPr/>
      <dgm:t>
        <a:bodyPr/>
        <a:lstStyle/>
        <a:p>
          <a:r>
            <a:rPr lang="fr-FR"/>
            <a:t>Traitement des outliers </a:t>
          </a:r>
        </a:p>
      </dgm:t>
    </dgm:pt>
    <dgm:pt modelId="{5CC94E46-6E0F-2442-8A0F-AE16CE77E76D}" type="parTrans" cxnId="{E2A680E9-D14C-0549-9E8A-4877FB73D6CE}">
      <dgm:prSet/>
      <dgm:spPr/>
      <dgm:t>
        <a:bodyPr/>
        <a:lstStyle/>
        <a:p>
          <a:endParaRPr lang="fr-FR"/>
        </a:p>
      </dgm:t>
    </dgm:pt>
    <dgm:pt modelId="{3ABA82DF-028D-EA46-A012-B4850DC0CB6D}" type="sibTrans" cxnId="{E2A680E9-D14C-0549-9E8A-4877FB73D6CE}">
      <dgm:prSet/>
      <dgm:spPr/>
      <dgm:t>
        <a:bodyPr/>
        <a:lstStyle/>
        <a:p>
          <a:endParaRPr lang="fr-FR"/>
        </a:p>
      </dgm:t>
    </dgm:pt>
    <dgm:pt modelId="{DB5771C3-D6B2-2E44-AF6C-DFF589ADB228}">
      <dgm:prSet phldrT="[Texte]"/>
      <dgm:spPr/>
      <dgm:t>
        <a:bodyPr/>
        <a:lstStyle/>
        <a:p>
          <a:r>
            <a:rPr lang="fr-FR" dirty="0"/>
            <a:t>Traitement des variables négatives </a:t>
          </a:r>
        </a:p>
      </dgm:t>
    </dgm:pt>
    <dgm:pt modelId="{A9F7E33E-1A48-0B4D-B42F-58430E763490}" type="parTrans" cxnId="{D00FFB9D-D666-F241-9FFD-B910B69A0BED}">
      <dgm:prSet/>
      <dgm:spPr/>
      <dgm:t>
        <a:bodyPr/>
        <a:lstStyle/>
        <a:p>
          <a:endParaRPr lang="fr-FR"/>
        </a:p>
      </dgm:t>
    </dgm:pt>
    <dgm:pt modelId="{4E0AF1FE-ED6F-5944-BA04-DC2F8B2758A9}" type="sibTrans" cxnId="{D00FFB9D-D666-F241-9FFD-B910B69A0BED}">
      <dgm:prSet/>
      <dgm:spPr/>
      <dgm:t>
        <a:bodyPr/>
        <a:lstStyle/>
        <a:p>
          <a:endParaRPr lang="fr-FR"/>
        </a:p>
      </dgm:t>
    </dgm:pt>
    <dgm:pt modelId="{4E19C040-B5F2-E648-8E01-7544D8D1D009}">
      <dgm:prSet/>
      <dgm:spPr/>
      <dgm:t>
        <a:bodyPr/>
        <a:lstStyle/>
        <a:p>
          <a:r>
            <a:rPr lang="fr-FR" dirty="0" err="1"/>
            <a:t>Feature</a:t>
          </a:r>
          <a:r>
            <a:rPr lang="fr-FR" dirty="0"/>
            <a:t> engineering</a:t>
          </a:r>
        </a:p>
      </dgm:t>
    </dgm:pt>
    <dgm:pt modelId="{CB20D722-D0EA-B54A-9826-AE05AD0E8012}" type="parTrans" cxnId="{8945E342-7964-7F4B-AF46-8EA2F910CBD6}">
      <dgm:prSet/>
      <dgm:spPr/>
      <dgm:t>
        <a:bodyPr/>
        <a:lstStyle/>
        <a:p>
          <a:endParaRPr lang="fr-FR"/>
        </a:p>
      </dgm:t>
    </dgm:pt>
    <dgm:pt modelId="{0F3A924A-03F5-8B49-BF04-E3AB2E2A4E77}" type="sibTrans" cxnId="{8945E342-7964-7F4B-AF46-8EA2F910CBD6}">
      <dgm:prSet/>
      <dgm:spPr/>
      <dgm:t>
        <a:bodyPr/>
        <a:lstStyle/>
        <a:p>
          <a:endParaRPr lang="fr-FR"/>
        </a:p>
      </dgm:t>
    </dgm:pt>
    <dgm:pt modelId="{F846E30C-37AB-744C-9CA9-C2C3860D9F79}">
      <dgm:prSet/>
      <dgm:spPr/>
      <dgm:t>
        <a:bodyPr/>
        <a:lstStyle/>
        <a:p>
          <a:r>
            <a:rPr lang="fr-FR" dirty="0"/>
            <a:t>Traitement de la distribution des </a:t>
          </a:r>
          <a:r>
            <a:rPr lang="fr-FR" dirty="0" err="1"/>
            <a:t>features</a:t>
          </a:r>
          <a:endParaRPr lang="fr-FR" dirty="0"/>
        </a:p>
      </dgm:t>
    </dgm:pt>
    <dgm:pt modelId="{BC434E2E-624B-2A4D-8D2B-164E4F023704}" type="parTrans" cxnId="{A0B07036-CC20-F041-B83E-4C05153ED96A}">
      <dgm:prSet/>
      <dgm:spPr/>
      <dgm:t>
        <a:bodyPr/>
        <a:lstStyle/>
        <a:p>
          <a:endParaRPr lang="fr-FR"/>
        </a:p>
      </dgm:t>
    </dgm:pt>
    <dgm:pt modelId="{202FE7C9-F0BD-214C-A474-E6CD9B8750F5}" type="sibTrans" cxnId="{A0B07036-CC20-F041-B83E-4C05153ED96A}">
      <dgm:prSet/>
      <dgm:spPr/>
      <dgm:t>
        <a:bodyPr/>
        <a:lstStyle/>
        <a:p>
          <a:endParaRPr lang="fr-FR"/>
        </a:p>
      </dgm:t>
    </dgm:pt>
    <dgm:pt modelId="{2B3AAEF5-7519-0B4D-8E9B-95407C99282E}">
      <dgm:prSet phldrT="[Texte]"/>
      <dgm:spPr/>
      <dgm:t>
        <a:bodyPr/>
        <a:lstStyle/>
        <a:p>
          <a:endParaRPr lang="fr-FR" dirty="0"/>
        </a:p>
      </dgm:t>
    </dgm:pt>
    <dgm:pt modelId="{C1274AB2-39DB-BF42-A6D5-2166D08B3266}" type="parTrans" cxnId="{A6161000-1DE2-B641-9EF7-EF584C24593C}">
      <dgm:prSet/>
      <dgm:spPr/>
      <dgm:t>
        <a:bodyPr/>
        <a:lstStyle/>
        <a:p>
          <a:endParaRPr lang="fr-FR"/>
        </a:p>
      </dgm:t>
    </dgm:pt>
    <dgm:pt modelId="{61544321-A02D-FC43-B511-EC51EE7FFB69}" type="sibTrans" cxnId="{A6161000-1DE2-B641-9EF7-EF584C24593C}">
      <dgm:prSet/>
      <dgm:spPr/>
      <dgm:t>
        <a:bodyPr/>
        <a:lstStyle/>
        <a:p>
          <a:endParaRPr lang="fr-FR"/>
        </a:p>
      </dgm:t>
    </dgm:pt>
    <dgm:pt modelId="{5FA1AD42-47D1-F740-A4C9-D8EA2BBD079C}">
      <dgm:prSet phldrT="[Texte]"/>
      <dgm:spPr/>
      <dgm:t>
        <a:bodyPr/>
        <a:lstStyle/>
        <a:p>
          <a:r>
            <a:rPr lang="fr-FR" dirty="0"/>
            <a:t>Suppression des bâtiments résidentiels</a:t>
          </a:r>
        </a:p>
      </dgm:t>
    </dgm:pt>
    <dgm:pt modelId="{FB0343B9-95D3-F342-8ACB-58FE9B785B73}" type="parTrans" cxnId="{36C130FC-2A78-4649-8C89-D683EC6978B2}">
      <dgm:prSet/>
      <dgm:spPr/>
      <dgm:t>
        <a:bodyPr/>
        <a:lstStyle/>
        <a:p>
          <a:endParaRPr lang="fr-FR"/>
        </a:p>
      </dgm:t>
    </dgm:pt>
    <dgm:pt modelId="{91AEAA0C-6593-BA43-9B78-03AED7813F68}" type="sibTrans" cxnId="{36C130FC-2A78-4649-8C89-D683EC6978B2}">
      <dgm:prSet/>
      <dgm:spPr/>
      <dgm:t>
        <a:bodyPr/>
        <a:lstStyle/>
        <a:p>
          <a:endParaRPr lang="fr-FR"/>
        </a:p>
      </dgm:t>
    </dgm:pt>
    <dgm:pt modelId="{A790993F-8052-ED4F-9D60-C7866AF352B3}">
      <dgm:prSet phldrT="[Texte]"/>
      <dgm:spPr/>
      <dgm:t>
        <a:bodyPr/>
        <a:lstStyle/>
        <a:p>
          <a:r>
            <a:rPr lang="fr-FR" dirty="0"/>
            <a:t>Pré-Traitement des index des colonnes</a:t>
          </a:r>
        </a:p>
      </dgm:t>
    </dgm:pt>
    <dgm:pt modelId="{506C5AC2-4871-5A44-8610-B86A30ECFD32}" type="parTrans" cxnId="{E59B1999-635F-6A47-9DFE-A602C17E3EF9}">
      <dgm:prSet/>
      <dgm:spPr/>
      <dgm:t>
        <a:bodyPr/>
        <a:lstStyle/>
        <a:p>
          <a:endParaRPr lang="fr-FR"/>
        </a:p>
      </dgm:t>
    </dgm:pt>
    <dgm:pt modelId="{D94F6195-F0C1-7148-BC97-84D522262EB5}" type="sibTrans" cxnId="{E59B1999-635F-6A47-9DFE-A602C17E3EF9}">
      <dgm:prSet/>
      <dgm:spPr/>
      <dgm:t>
        <a:bodyPr/>
        <a:lstStyle/>
        <a:p>
          <a:endParaRPr lang="fr-FR"/>
        </a:p>
      </dgm:t>
    </dgm:pt>
    <dgm:pt modelId="{5C5B7ABC-5B6D-9343-8911-35932E52F788}">
      <dgm:prSet phldrT="[Texte]"/>
      <dgm:spPr/>
      <dgm:t>
        <a:bodyPr/>
        <a:lstStyle/>
        <a:p>
          <a:r>
            <a:rPr lang="fr-FR" dirty="0"/>
            <a:t>Affichage des données </a:t>
          </a:r>
          <a:r>
            <a:rPr lang="fr-FR" dirty="0" err="1"/>
            <a:t>maximun</a:t>
          </a:r>
          <a:r>
            <a:rPr lang="fr-FR" dirty="0"/>
            <a:t>/minimum</a:t>
          </a:r>
        </a:p>
      </dgm:t>
    </dgm:pt>
    <dgm:pt modelId="{9AC1F0F2-1048-314F-9200-AD4783177A96}" type="parTrans" cxnId="{6A506BCC-11A7-0349-9B0A-A1866E08825D}">
      <dgm:prSet/>
      <dgm:spPr/>
      <dgm:t>
        <a:bodyPr/>
        <a:lstStyle/>
        <a:p>
          <a:endParaRPr lang="fr-FR"/>
        </a:p>
      </dgm:t>
    </dgm:pt>
    <dgm:pt modelId="{30C4CD47-4B71-AE46-9933-6DDFA9502618}" type="sibTrans" cxnId="{6A506BCC-11A7-0349-9B0A-A1866E08825D}">
      <dgm:prSet/>
      <dgm:spPr/>
      <dgm:t>
        <a:bodyPr/>
        <a:lstStyle/>
        <a:p>
          <a:endParaRPr lang="fr-FR"/>
        </a:p>
      </dgm:t>
    </dgm:pt>
    <dgm:pt modelId="{B0C47D86-D5CA-6C46-B45A-E73DDB1C4E12}">
      <dgm:prSet/>
      <dgm:spPr/>
      <dgm:t>
        <a:bodyPr/>
        <a:lstStyle/>
        <a:p>
          <a:endParaRPr lang="fr-FR" dirty="0"/>
        </a:p>
      </dgm:t>
    </dgm:pt>
    <dgm:pt modelId="{EB79009A-E1A3-4544-AFD9-1639865A0375}" type="parTrans" cxnId="{30307A43-54FD-6542-B6A1-8D21BA9ECB4B}">
      <dgm:prSet/>
      <dgm:spPr/>
      <dgm:t>
        <a:bodyPr/>
        <a:lstStyle/>
        <a:p>
          <a:endParaRPr lang="fr-FR"/>
        </a:p>
      </dgm:t>
    </dgm:pt>
    <dgm:pt modelId="{5AC4B37F-8C05-C347-89CA-8FE9DEF84D86}" type="sibTrans" cxnId="{30307A43-54FD-6542-B6A1-8D21BA9ECB4B}">
      <dgm:prSet/>
      <dgm:spPr/>
      <dgm:t>
        <a:bodyPr/>
        <a:lstStyle/>
        <a:p>
          <a:endParaRPr lang="fr-FR"/>
        </a:p>
      </dgm:t>
    </dgm:pt>
    <dgm:pt modelId="{035C27E8-E6BA-654A-B53F-77D776711DB9}">
      <dgm:prSet/>
      <dgm:spPr/>
      <dgm:t>
        <a:bodyPr/>
        <a:lstStyle/>
        <a:p>
          <a:r>
            <a:rPr lang="fr-FR" dirty="0"/>
            <a:t>Réflexions quant à l’Energie score et aux parkings</a:t>
          </a:r>
        </a:p>
      </dgm:t>
    </dgm:pt>
    <dgm:pt modelId="{761FA164-533B-854B-9EF8-43BFE571FAC7}" type="parTrans" cxnId="{C3BE3144-4DFE-7A4C-B35E-74AA646E88B2}">
      <dgm:prSet/>
      <dgm:spPr/>
      <dgm:t>
        <a:bodyPr/>
        <a:lstStyle/>
        <a:p>
          <a:endParaRPr lang="fr-FR"/>
        </a:p>
      </dgm:t>
    </dgm:pt>
    <dgm:pt modelId="{6F8FB31A-D543-D34E-B541-495948651099}" type="sibTrans" cxnId="{C3BE3144-4DFE-7A4C-B35E-74AA646E88B2}">
      <dgm:prSet/>
      <dgm:spPr/>
      <dgm:t>
        <a:bodyPr/>
        <a:lstStyle/>
        <a:p>
          <a:endParaRPr lang="fr-FR"/>
        </a:p>
      </dgm:t>
    </dgm:pt>
    <dgm:pt modelId="{B32245D6-D3FE-9245-8945-1101EE929244}">
      <dgm:prSet/>
      <dgm:spPr/>
      <dgm:t>
        <a:bodyPr/>
        <a:lstStyle/>
        <a:p>
          <a:r>
            <a:rPr lang="fr-FR" dirty="0"/>
            <a:t>Réflexions quant aux unités Energétique</a:t>
          </a:r>
        </a:p>
      </dgm:t>
    </dgm:pt>
    <dgm:pt modelId="{AF565DEE-C213-FC4B-AD97-FC220F36998D}" type="parTrans" cxnId="{4EA4A7CA-2EDD-404A-A995-33CF4F320D09}">
      <dgm:prSet/>
      <dgm:spPr/>
      <dgm:t>
        <a:bodyPr/>
        <a:lstStyle/>
        <a:p>
          <a:endParaRPr lang="fr-FR"/>
        </a:p>
      </dgm:t>
    </dgm:pt>
    <dgm:pt modelId="{B10DA0A6-4994-5648-A122-C474D37B0A82}" type="sibTrans" cxnId="{4EA4A7CA-2EDD-404A-A995-33CF4F320D09}">
      <dgm:prSet/>
      <dgm:spPr/>
      <dgm:t>
        <a:bodyPr/>
        <a:lstStyle/>
        <a:p>
          <a:endParaRPr lang="fr-FR"/>
        </a:p>
      </dgm:t>
    </dgm:pt>
    <dgm:pt modelId="{0E28E9FE-4CDE-DC4C-B142-7E6A5476315B}" type="pres">
      <dgm:prSet presAssocID="{DE3B2869-B400-B34D-8E91-37768BD17347}" presName="linear" presStyleCnt="0">
        <dgm:presLayoutVars>
          <dgm:animLvl val="lvl"/>
          <dgm:resizeHandles val="exact"/>
        </dgm:presLayoutVars>
      </dgm:prSet>
      <dgm:spPr/>
    </dgm:pt>
    <dgm:pt modelId="{26302C8F-365C-2640-BCF1-CFAA31270692}" type="pres">
      <dgm:prSet presAssocID="{233AA28C-685E-9B48-9714-47B481F18FCE}" presName="parentText" presStyleLbl="node1" presStyleIdx="0" presStyleCnt="4">
        <dgm:presLayoutVars>
          <dgm:chMax val="0"/>
          <dgm:bulletEnabled val="1"/>
        </dgm:presLayoutVars>
      </dgm:prSet>
      <dgm:spPr/>
    </dgm:pt>
    <dgm:pt modelId="{7F144AFA-9656-8D48-B7FE-48E242E84923}" type="pres">
      <dgm:prSet presAssocID="{233AA28C-685E-9B48-9714-47B481F18FCE}" presName="childText" presStyleLbl="revTx" presStyleIdx="0" presStyleCnt="4">
        <dgm:presLayoutVars>
          <dgm:bulletEnabled val="1"/>
        </dgm:presLayoutVars>
      </dgm:prSet>
      <dgm:spPr/>
    </dgm:pt>
    <dgm:pt modelId="{1BDFFBA2-5E6C-C84C-8EE3-E3B1A81B0D1E}" type="pres">
      <dgm:prSet presAssocID="{FA6E1E36-BCD0-D04E-9C21-118444AD2415}" presName="parentText" presStyleLbl="node1" presStyleIdx="1" presStyleCnt="4">
        <dgm:presLayoutVars>
          <dgm:chMax val="0"/>
          <dgm:bulletEnabled val="1"/>
        </dgm:presLayoutVars>
      </dgm:prSet>
      <dgm:spPr/>
    </dgm:pt>
    <dgm:pt modelId="{3214EFCB-DFE6-DC45-B636-EA8D5A76A4B0}" type="pres">
      <dgm:prSet presAssocID="{FA6E1E36-BCD0-D04E-9C21-118444AD2415}" presName="childText" presStyleLbl="revTx" presStyleIdx="1" presStyleCnt="4">
        <dgm:presLayoutVars>
          <dgm:bulletEnabled val="1"/>
        </dgm:presLayoutVars>
      </dgm:prSet>
      <dgm:spPr/>
    </dgm:pt>
    <dgm:pt modelId="{72743BAB-26F2-E941-97F7-F61FA86656E4}" type="pres">
      <dgm:prSet presAssocID="{6A845945-DFEF-4049-86DA-97FD7F7C1881}" presName="parentText" presStyleLbl="node1" presStyleIdx="2" presStyleCnt="4">
        <dgm:presLayoutVars>
          <dgm:chMax val="0"/>
          <dgm:bulletEnabled val="1"/>
        </dgm:presLayoutVars>
      </dgm:prSet>
      <dgm:spPr/>
    </dgm:pt>
    <dgm:pt modelId="{CB32F954-457D-CF42-AA6B-5FDEB13CB27E}" type="pres">
      <dgm:prSet presAssocID="{6A845945-DFEF-4049-86DA-97FD7F7C1881}" presName="childText" presStyleLbl="revTx" presStyleIdx="2" presStyleCnt="4">
        <dgm:presLayoutVars>
          <dgm:bulletEnabled val="1"/>
        </dgm:presLayoutVars>
      </dgm:prSet>
      <dgm:spPr/>
    </dgm:pt>
    <dgm:pt modelId="{463FC55B-7864-B042-9967-6AF676B79656}" type="pres">
      <dgm:prSet presAssocID="{4E19C040-B5F2-E648-8E01-7544D8D1D009}" presName="parentText" presStyleLbl="node1" presStyleIdx="3" presStyleCnt="4">
        <dgm:presLayoutVars>
          <dgm:chMax val="0"/>
          <dgm:bulletEnabled val="1"/>
        </dgm:presLayoutVars>
      </dgm:prSet>
      <dgm:spPr/>
    </dgm:pt>
    <dgm:pt modelId="{12C0668F-A06D-304C-B56E-1753B892D2FD}" type="pres">
      <dgm:prSet presAssocID="{4E19C040-B5F2-E648-8E01-7544D8D1D009}" presName="childText" presStyleLbl="revTx" presStyleIdx="3" presStyleCnt="4">
        <dgm:presLayoutVars>
          <dgm:bulletEnabled val="1"/>
        </dgm:presLayoutVars>
      </dgm:prSet>
      <dgm:spPr/>
    </dgm:pt>
  </dgm:ptLst>
  <dgm:cxnLst>
    <dgm:cxn modelId="{A6161000-1DE2-B641-9EF7-EF584C24593C}" srcId="{233AA28C-685E-9B48-9714-47B481F18FCE}" destId="{2B3AAEF5-7519-0B4D-8E9B-95407C99282E}" srcOrd="3" destOrd="0" parTransId="{C1274AB2-39DB-BF42-A6D5-2166D08B3266}" sibTransId="{61544321-A02D-FC43-B511-EC51EE7FFB69}"/>
    <dgm:cxn modelId="{B2A58704-6635-0F48-A7D3-A242ACE057F2}" type="presOf" srcId="{B17DB718-0A00-5044-BCB6-A61B36DB6032}" destId="{7F144AFA-9656-8D48-B7FE-48E242E84923}" srcOrd="0" destOrd="1" presId="urn:microsoft.com/office/officeart/2005/8/layout/vList2"/>
    <dgm:cxn modelId="{37999D0B-367E-E948-9160-BA77EAEB54CA}" type="presOf" srcId="{035C27E8-E6BA-654A-B53F-77D776711DB9}" destId="{12C0668F-A06D-304C-B56E-1753B892D2FD}" srcOrd="0" destOrd="2" presId="urn:microsoft.com/office/officeart/2005/8/layout/vList2"/>
    <dgm:cxn modelId="{649A320E-1809-1C49-A228-F79FF7E9A052}" type="presOf" srcId="{4E19C040-B5F2-E648-8E01-7544D8D1D009}" destId="{463FC55B-7864-B042-9967-6AF676B79656}" srcOrd="0" destOrd="0" presId="urn:microsoft.com/office/officeart/2005/8/layout/vList2"/>
    <dgm:cxn modelId="{58E35113-B885-3144-A029-2309E0519C4F}" srcId="{FA6E1E36-BCD0-D04E-9C21-118444AD2415}" destId="{C2E02A71-6062-5B4F-9AC7-B9C5DA0B3B7B}" srcOrd="0" destOrd="0" parTransId="{57EA140F-A88F-754E-AB83-712A623579FE}" sibTransId="{B9748B2E-09EF-D34F-91FC-35A0A0E90186}"/>
    <dgm:cxn modelId="{B1D22317-FEF1-C94E-9584-98C0D9276DA9}" srcId="{FA6E1E36-BCD0-D04E-9C21-118444AD2415}" destId="{D25EC651-7768-7F4E-AF0F-8254C651E42B}" srcOrd="1" destOrd="0" parTransId="{87BF7E4F-DA79-F34D-BE94-D6DEC198D786}" sibTransId="{800A83CB-1222-2C4A-B0B2-570968382116}"/>
    <dgm:cxn modelId="{12989C17-F7E7-704A-8007-75A60C5CBF4C}" type="presOf" srcId="{5FA1AD42-47D1-F740-A4C9-D8EA2BBD079C}" destId="{7F144AFA-9656-8D48-B7FE-48E242E84923}" srcOrd="0" destOrd="2" presId="urn:microsoft.com/office/officeart/2005/8/layout/vList2"/>
    <dgm:cxn modelId="{4ACF4C22-908E-4B41-AE6C-AFBDCF644296}" type="presOf" srcId="{8E117DAA-D82B-1140-BF96-FD7C49F5F5EB}" destId="{7F144AFA-9656-8D48-B7FE-48E242E84923}" srcOrd="0" destOrd="0" presId="urn:microsoft.com/office/officeart/2005/8/layout/vList2"/>
    <dgm:cxn modelId="{326A6630-4799-DC42-9C46-DD63B1C2CC17}" type="presOf" srcId="{5C5B7ABC-5B6D-9343-8911-35932E52F788}" destId="{CB32F954-457D-CF42-AA6B-5FDEB13CB27E}" srcOrd="0" destOrd="2" presId="urn:microsoft.com/office/officeart/2005/8/layout/vList2"/>
    <dgm:cxn modelId="{A0B07036-CC20-F041-B83E-4C05153ED96A}" srcId="{4E19C040-B5F2-E648-8E01-7544D8D1D009}" destId="{F846E30C-37AB-744C-9CA9-C2C3860D9F79}" srcOrd="0" destOrd="0" parTransId="{BC434E2E-624B-2A4D-8D2B-164E4F023704}" sibTransId="{202FE7C9-F0BD-214C-A474-E6CD9B8750F5}"/>
    <dgm:cxn modelId="{C9156C3C-70AD-CE4E-BA2B-7458950592E7}" type="presOf" srcId="{D25EC651-7768-7F4E-AF0F-8254C651E42B}" destId="{3214EFCB-DFE6-DC45-B636-EA8D5A76A4B0}" srcOrd="0" destOrd="1" presId="urn:microsoft.com/office/officeart/2005/8/layout/vList2"/>
    <dgm:cxn modelId="{8945E342-7964-7F4B-AF46-8EA2F910CBD6}" srcId="{DE3B2869-B400-B34D-8E91-37768BD17347}" destId="{4E19C040-B5F2-E648-8E01-7544D8D1D009}" srcOrd="3" destOrd="0" parTransId="{CB20D722-D0EA-B54A-9826-AE05AD0E8012}" sibTransId="{0F3A924A-03F5-8B49-BF04-E3AB2E2A4E77}"/>
    <dgm:cxn modelId="{30307A43-54FD-6542-B6A1-8D21BA9ECB4B}" srcId="{4E19C040-B5F2-E648-8E01-7544D8D1D009}" destId="{B0C47D86-D5CA-6C46-B45A-E73DDB1C4E12}" srcOrd="1" destOrd="0" parTransId="{EB79009A-E1A3-4544-AFD9-1639865A0375}" sibTransId="{5AC4B37F-8C05-C347-89CA-8FE9DEF84D86}"/>
    <dgm:cxn modelId="{C3BE3144-4DFE-7A4C-B35E-74AA646E88B2}" srcId="{4E19C040-B5F2-E648-8E01-7544D8D1D009}" destId="{035C27E8-E6BA-654A-B53F-77D776711DB9}" srcOrd="2" destOrd="0" parTransId="{761FA164-533B-854B-9EF8-43BFE571FAC7}" sibTransId="{6F8FB31A-D543-D34E-B541-495948651099}"/>
    <dgm:cxn modelId="{540C7855-E335-1E4D-A8FD-4E034C72DC4E}" srcId="{233AA28C-685E-9B48-9714-47B481F18FCE}" destId="{B17DB718-0A00-5044-BCB6-A61B36DB6032}" srcOrd="1" destOrd="0" parTransId="{CC37647B-5FF3-464B-9285-5715F291D118}" sibTransId="{D8CC164E-0EFF-3144-A25E-32695BE09529}"/>
    <dgm:cxn modelId="{44F51257-446A-C945-A2D5-B21C935F5970}" type="presOf" srcId="{233AA28C-685E-9B48-9714-47B481F18FCE}" destId="{26302C8F-365C-2640-BCF1-CFAA31270692}" srcOrd="0" destOrd="0" presId="urn:microsoft.com/office/officeart/2005/8/layout/vList2"/>
    <dgm:cxn modelId="{4697D057-850B-FD45-816F-140357F07BD3}" type="presOf" srcId="{A790993F-8052-ED4F-9D60-C7866AF352B3}" destId="{CB32F954-457D-CF42-AA6B-5FDEB13CB27E}" srcOrd="0" destOrd="0" presId="urn:microsoft.com/office/officeart/2005/8/layout/vList2"/>
    <dgm:cxn modelId="{826C5D59-0EAC-F54C-BFD1-08F8D39F543D}" srcId="{DE3B2869-B400-B34D-8E91-37768BD17347}" destId="{FA6E1E36-BCD0-D04E-9C21-118444AD2415}" srcOrd="1" destOrd="0" parTransId="{77F5B084-B746-B245-BB1D-75BB56F637D6}" sibTransId="{C28A8095-F8B3-E440-9B6C-FD72FC231F1C}"/>
    <dgm:cxn modelId="{7D26E95C-2E87-5041-B282-C408B1BACEB1}" type="presOf" srcId="{F846E30C-37AB-744C-9CA9-C2C3860D9F79}" destId="{12C0668F-A06D-304C-B56E-1753B892D2FD}" srcOrd="0" destOrd="0" presId="urn:microsoft.com/office/officeart/2005/8/layout/vList2"/>
    <dgm:cxn modelId="{F1172F65-1726-1240-BAF0-822D7136A318}" type="presOf" srcId="{C2E02A71-6062-5B4F-9AC7-B9C5DA0B3B7B}" destId="{3214EFCB-DFE6-DC45-B636-EA8D5A76A4B0}" srcOrd="0" destOrd="0" presId="urn:microsoft.com/office/officeart/2005/8/layout/vList2"/>
    <dgm:cxn modelId="{12AE697B-8888-3C44-9C74-074E36560516}" type="presOf" srcId="{2B3AAEF5-7519-0B4D-8E9B-95407C99282E}" destId="{7F144AFA-9656-8D48-B7FE-48E242E84923}" srcOrd="0" destOrd="3" presId="urn:microsoft.com/office/officeart/2005/8/layout/vList2"/>
    <dgm:cxn modelId="{23424F85-665B-8741-A513-5EF73FD09470}" type="presOf" srcId="{B0C47D86-D5CA-6C46-B45A-E73DDB1C4E12}" destId="{12C0668F-A06D-304C-B56E-1753B892D2FD}" srcOrd="0" destOrd="1" presId="urn:microsoft.com/office/officeart/2005/8/layout/vList2"/>
    <dgm:cxn modelId="{9B7AE588-FCD3-4047-8310-8B273E9CEF13}" type="presOf" srcId="{B32245D6-D3FE-9245-8945-1101EE929244}" destId="{12C0668F-A06D-304C-B56E-1753B892D2FD}" srcOrd="0" destOrd="3" presId="urn:microsoft.com/office/officeart/2005/8/layout/vList2"/>
    <dgm:cxn modelId="{21EAE789-6F04-304B-B00E-11017EEF18C6}" type="presOf" srcId="{DB5771C3-D6B2-2E44-AF6C-DFF589ADB228}" destId="{CB32F954-457D-CF42-AA6B-5FDEB13CB27E}" srcOrd="0" destOrd="1" presId="urn:microsoft.com/office/officeart/2005/8/layout/vList2"/>
    <dgm:cxn modelId="{E59B1999-635F-6A47-9DFE-A602C17E3EF9}" srcId="{6A845945-DFEF-4049-86DA-97FD7F7C1881}" destId="{A790993F-8052-ED4F-9D60-C7866AF352B3}" srcOrd="0" destOrd="0" parTransId="{506C5AC2-4871-5A44-8610-B86A30ECFD32}" sibTransId="{D94F6195-F0C1-7148-BC97-84D522262EB5}"/>
    <dgm:cxn modelId="{D00FFB9D-D666-F241-9FFD-B910B69A0BED}" srcId="{6A845945-DFEF-4049-86DA-97FD7F7C1881}" destId="{DB5771C3-D6B2-2E44-AF6C-DFF589ADB228}" srcOrd="1" destOrd="0" parTransId="{A9F7E33E-1A48-0B4D-B42F-58430E763490}" sibTransId="{4E0AF1FE-ED6F-5944-BA04-DC2F8B2758A9}"/>
    <dgm:cxn modelId="{5228ECA8-5EA7-4E4E-94FC-2ADDF5021750}" type="presOf" srcId="{DE3B2869-B400-B34D-8E91-37768BD17347}" destId="{0E28E9FE-4CDE-DC4C-B142-7E6A5476315B}" srcOrd="0" destOrd="0" presId="urn:microsoft.com/office/officeart/2005/8/layout/vList2"/>
    <dgm:cxn modelId="{46466FAB-1745-C741-8DA7-B8BFF1F167C8}" srcId="{233AA28C-685E-9B48-9714-47B481F18FCE}" destId="{8E117DAA-D82B-1140-BF96-FD7C49F5F5EB}" srcOrd="0" destOrd="0" parTransId="{70BE28DB-4D35-5349-A81D-1029AFFD4912}" sibTransId="{9C42A520-C954-1044-932C-CD959FA0391D}"/>
    <dgm:cxn modelId="{245051AE-1F60-1D42-BB95-C7C618EAF5F5}" type="presOf" srcId="{FA6E1E36-BCD0-D04E-9C21-118444AD2415}" destId="{1BDFFBA2-5E6C-C84C-8EE3-E3B1A81B0D1E}" srcOrd="0" destOrd="0" presId="urn:microsoft.com/office/officeart/2005/8/layout/vList2"/>
    <dgm:cxn modelId="{42586ACA-9940-7742-B12C-2F74497429D3}" srcId="{DE3B2869-B400-B34D-8E91-37768BD17347}" destId="{233AA28C-685E-9B48-9714-47B481F18FCE}" srcOrd="0" destOrd="0" parTransId="{694B8871-E673-4447-A597-357E0384BA9F}" sibTransId="{4092F119-F04A-E24A-8EC6-6405B1135772}"/>
    <dgm:cxn modelId="{4EA4A7CA-2EDD-404A-A995-33CF4F320D09}" srcId="{4E19C040-B5F2-E648-8E01-7544D8D1D009}" destId="{B32245D6-D3FE-9245-8945-1101EE929244}" srcOrd="3" destOrd="0" parTransId="{AF565DEE-C213-FC4B-AD97-FC220F36998D}" sibTransId="{B10DA0A6-4994-5648-A122-C474D37B0A82}"/>
    <dgm:cxn modelId="{6A506BCC-11A7-0349-9B0A-A1866E08825D}" srcId="{6A845945-DFEF-4049-86DA-97FD7F7C1881}" destId="{5C5B7ABC-5B6D-9343-8911-35932E52F788}" srcOrd="2" destOrd="0" parTransId="{9AC1F0F2-1048-314F-9200-AD4783177A96}" sibTransId="{30C4CD47-4B71-AE46-9933-6DDFA9502618}"/>
    <dgm:cxn modelId="{E2A680E9-D14C-0549-9E8A-4877FB73D6CE}" srcId="{DE3B2869-B400-B34D-8E91-37768BD17347}" destId="{6A845945-DFEF-4049-86DA-97FD7F7C1881}" srcOrd="2" destOrd="0" parTransId="{5CC94E46-6E0F-2442-8A0F-AE16CE77E76D}" sibTransId="{3ABA82DF-028D-EA46-A012-B4850DC0CB6D}"/>
    <dgm:cxn modelId="{7D8A80F7-FA69-C645-AFF7-BA5B97312CBA}" type="presOf" srcId="{6A845945-DFEF-4049-86DA-97FD7F7C1881}" destId="{72743BAB-26F2-E941-97F7-F61FA86656E4}" srcOrd="0" destOrd="0" presId="urn:microsoft.com/office/officeart/2005/8/layout/vList2"/>
    <dgm:cxn modelId="{36C130FC-2A78-4649-8C89-D683EC6978B2}" srcId="{233AA28C-685E-9B48-9714-47B481F18FCE}" destId="{5FA1AD42-47D1-F740-A4C9-D8EA2BBD079C}" srcOrd="2" destOrd="0" parTransId="{FB0343B9-95D3-F342-8ACB-58FE9B785B73}" sibTransId="{91AEAA0C-6593-BA43-9B78-03AED7813F68}"/>
    <dgm:cxn modelId="{10E4FAD1-C5F9-0F43-8169-2DF0AAE1C3F3}" type="presParOf" srcId="{0E28E9FE-4CDE-DC4C-B142-7E6A5476315B}" destId="{26302C8F-365C-2640-BCF1-CFAA31270692}" srcOrd="0" destOrd="0" presId="urn:microsoft.com/office/officeart/2005/8/layout/vList2"/>
    <dgm:cxn modelId="{0BAC31E6-145D-1C40-8025-D599BDCE805E}" type="presParOf" srcId="{0E28E9FE-4CDE-DC4C-B142-7E6A5476315B}" destId="{7F144AFA-9656-8D48-B7FE-48E242E84923}" srcOrd="1" destOrd="0" presId="urn:microsoft.com/office/officeart/2005/8/layout/vList2"/>
    <dgm:cxn modelId="{5AF8EA37-9866-6747-B453-3C0E13438A3D}" type="presParOf" srcId="{0E28E9FE-4CDE-DC4C-B142-7E6A5476315B}" destId="{1BDFFBA2-5E6C-C84C-8EE3-E3B1A81B0D1E}" srcOrd="2" destOrd="0" presId="urn:microsoft.com/office/officeart/2005/8/layout/vList2"/>
    <dgm:cxn modelId="{AD7D4DA9-2424-D241-8990-FC768BAF58D2}" type="presParOf" srcId="{0E28E9FE-4CDE-DC4C-B142-7E6A5476315B}" destId="{3214EFCB-DFE6-DC45-B636-EA8D5A76A4B0}" srcOrd="3" destOrd="0" presId="urn:microsoft.com/office/officeart/2005/8/layout/vList2"/>
    <dgm:cxn modelId="{3B7EC709-7796-8640-AA05-47FFB6C04BC7}" type="presParOf" srcId="{0E28E9FE-4CDE-DC4C-B142-7E6A5476315B}" destId="{72743BAB-26F2-E941-97F7-F61FA86656E4}" srcOrd="4" destOrd="0" presId="urn:microsoft.com/office/officeart/2005/8/layout/vList2"/>
    <dgm:cxn modelId="{00EE8348-EA74-E849-9A7E-F5A2A38DA1BA}" type="presParOf" srcId="{0E28E9FE-4CDE-DC4C-B142-7E6A5476315B}" destId="{CB32F954-457D-CF42-AA6B-5FDEB13CB27E}" srcOrd="5" destOrd="0" presId="urn:microsoft.com/office/officeart/2005/8/layout/vList2"/>
    <dgm:cxn modelId="{F9ADCF78-B809-5147-8051-86FF69822FF3}" type="presParOf" srcId="{0E28E9FE-4CDE-DC4C-B142-7E6A5476315B}" destId="{463FC55B-7864-B042-9967-6AF676B79656}" srcOrd="6" destOrd="0" presId="urn:microsoft.com/office/officeart/2005/8/layout/vList2"/>
    <dgm:cxn modelId="{E976EDFE-8FFD-C048-9164-E3C3059F1FC2}" type="presParOf" srcId="{0E28E9FE-4CDE-DC4C-B142-7E6A5476315B}" destId="{12C0668F-A06D-304C-B56E-1753B892D2FD}" srcOrd="7" destOrd="0" presId="urn:microsoft.com/office/officeart/2005/8/layout/vList2"/>
  </dgm:cxnLst>
  <dgm:bg>
    <a:gradFill>
      <a:gsLst>
        <a:gs pos="100000">
          <a:schemeClr val="bg2">
            <a:tint val="98000"/>
            <a:hueMod val="94000"/>
            <a:satMod val="148000"/>
            <a:alpha val="0"/>
            <a:lumMod val="67323"/>
          </a:schemeClr>
        </a:gs>
        <a:gs pos="100000">
          <a:schemeClr val="bg2">
            <a:shade val="92000"/>
            <a:hueMod val="104000"/>
            <a:satMod val="140000"/>
            <a:lumMod val="68000"/>
          </a:schemeClr>
        </a:gs>
      </a:gsLst>
      <a:lin ang="5040000" scaled="0"/>
    </a:gradFill>
    <a:effectLst>
      <a:outerShdw blurRad="50800" dist="38100" dir="2700000" algn="tl" rotWithShape="0">
        <a:prstClr val="black">
          <a:alpha val="40000"/>
        </a:prstClr>
      </a:outerShdw>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FA5541-BBC2-934B-8461-8FF38F2F67DB}" type="doc">
      <dgm:prSet loTypeId="urn:microsoft.com/office/officeart/2005/8/layout/hProcess9" loCatId="" qsTypeId="urn:microsoft.com/office/officeart/2005/8/quickstyle/3d1" qsCatId="3D" csTypeId="urn:microsoft.com/office/officeart/2005/8/colors/colorful1" csCatId="colorful" phldr="1"/>
      <dgm:spPr/>
    </dgm:pt>
    <dgm:pt modelId="{6365683D-B3B0-614C-B386-A6C426C7CDED}">
      <dgm:prSet phldrT="[Texte]"/>
      <dgm:spPr>
        <a:effectLst>
          <a:reflection blurRad="6350" stA="50000" endA="300" endPos="55000" dir="5400000" sy="-100000" algn="bl" rotWithShape="0"/>
        </a:effectLst>
      </dgm:spPr>
      <dgm:t>
        <a:bodyPr/>
        <a:lstStyle/>
        <a:p>
          <a:r>
            <a:rPr lang="fr-FR" dirty="0">
              <a:solidFill>
                <a:schemeClr val="tx1"/>
              </a:solidFill>
            </a:rPr>
            <a:t>Traitement la </a:t>
          </a:r>
          <a:r>
            <a:rPr lang="fr-FR" dirty="0" err="1">
              <a:solidFill>
                <a:schemeClr val="tx1"/>
              </a:solidFill>
            </a:rPr>
            <a:t>feature</a:t>
          </a:r>
          <a:r>
            <a:rPr lang="fr-FR" dirty="0">
              <a:solidFill>
                <a:schemeClr val="tx1"/>
              </a:solidFill>
            </a:rPr>
            <a:t> « </a:t>
          </a:r>
          <a:r>
            <a:rPr lang="fr-FR" dirty="0" err="1">
              <a:solidFill>
                <a:schemeClr val="tx1"/>
              </a:solidFill>
            </a:rPr>
            <a:t>electricity_kBtu</a:t>
          </a:r>
          <a:r>
            <a:rPr lang="fr-FR" dirty="0">
              <a:solidFill>
                <a:schemeClr val="tx1"/>
              </a:solidFill>
            </a:rPr>
            <a:t> »</a:t>
          </a:r>
        </a:p>
        <a:p>
          <a:r>
            <a:rPr lang="fr-FR" dirty="0">
              <a:solidFill>
                <a:schemeClr val="tx1"/>
              </a:solidFill>
            </a:rPr>
            <a:t>1 donnée </a:t>
          </a:r>
        </a:p>
        <a:p>
          <a:r>
            <a:rPr lang="fr-FR" dirty="0">
              <a:solidFill>
                <a:schemeClr val="tx1"/>
              </a:solidFill>
            </a:rPr>
            <a:t>« </a:t>
          </a:r>
          <a:r>
            <a:rPr lang="fr-FR" dirty="0" err="1">
              <a:solidFill>
                <a:schemeClr val="tx1"/>
              </a:solidFill>
            </a:rPr>
            <a:t>Bulitt</a:t>
          </a:r>
          <a:r>
            <a:rPr lang="fr-FR" dirty="0">
              <a:solidFill>
                <a:schemeClr val="tx1"/>
              </a:solidFill>
            </a:rPr>
            <a:t> Center »</a:t>
          </a:r>
        </a:p>
      </dgm:t>
    </dgm:pt>
    <dgm:pt modelId="{C9C7171F-06C2-0E42-9F06-C4B9F312994E}" type="parTrans" cxnId="{34ADF838-11D4-DF46-8D2F-116CA53FB3BF}">
      <dgm:prSet/>
      <dgm:spPr/>
      <dgm:t>
        <a:bodyPr/>
        <a:lstStyle/>
        <a:p>
          <a:endParaRPr lang="fr-FR"/>
        </a:p>
      </dgm:t>
    </dgm:pt>
    <dgm:pt modelId="{8B9FBF9A-0BB8-384F-BCB6-8C645E79084F}" type="sibTrans" cxnId="{34ADF838-11D4-DF46-8D2F-116CA53FB3BF}">
      <dgm:prSet/>
      <dgm:spPr/>
      <dgm:t>
        <a:bodyPr/>
        <a:lstStyle/>
        <a:p>
          <a:endParaRPr lang="fr-FR"/>
        </a:p>
      </dgm:t>
    </dgm:pt>
    <dgm:pt modelId="{3F3E6B46-42DB-FB41-9BF4-E370FC78B7B0}">
      <dgm:prSet phldrT="[Texte]"/>
      <dgm:spPr>
        <a:effectLst>
          <a:reflection blurRad="6350" stA="50000" endA="300" endPos="55000" dir="5400000" sy="-100000" algn="bl" rotWithShape="0"/>
        </a:effectLst>
      </dgm:spPr>
      <dgm:t>
        <a:bodyPr/>
        <a:lstStyle/>
        <a:p>
          <a:r>
            <a:rPr lang="fr-FR" dirty="0">
              <a:solidFill>
                <a:schemeClr val="tx1"/>
              </a:solidFill>
            </a:rPr>
            <a:t>Traitement la </a:t>
          </a:r>
          <a:r>
            <a:rPr lang="fr-FR" dirty="0" err="1">
              <a:solidFill>
                <a:schemeClr val="tx1"/>
              </a:solidFill>
            </a:rPr>
            <a:t>feature</a:t>
          </a:r>
          <a:r>
            <a:rPr lang="fr-FR" dirty="0">
              <a:solidFill>
                <a:schemeClr val="tx1"/>
              </a:solidFill>
            </a:rPr>
            <a:t> « </a:t>
          </a:r>
          <a:r>
            <a:rPr lang="fr-FR" dirty="0" err="1">
              <a:solidFill>
                <a:schemeClr val="tx1"/>
              </a:solidFill>
            </a:rPr>
            <a:t>GHGEmissionsIntensity</a:t>
          </a:r>
          <a:r>
            <a:rPr lang="fr-FR" dirty="0">
              <a:solidFill>
                <a:schemeClr val="tx1"/>
              </a:solidFill>
            </a:rPr>
            <a:t>»</a:t>
          </a:r>
        </a:p>
        <a:p>
          <a:r>
            <a:rPr lang="fr-FR" dirty="0">
              <a:solidFill>
                <a:schemeClr val="tx1"/>
              </a:solidFill>
            </a:rPr>
            <a:t>1 donnée</a:t>
          </a:r>
        </a:p>
        <a:p>
          <a:r>
            <a:rPr lang="fr-FR" dirty="0">
              <a:solidFill>
                <a:schemeClr val="tx1"/>
              </a:solidFill>
            </a:rPr>
            <a:t>« </a:t>
          </a:r>
          <a:r>
            <a:rPr lang="fr-FR" dirty="0" err="1">
              <a:solidFill>
                <a:schemeClr val="tx1"/>
              </a:solidFill>
            </a:rPr>
            <a:t>Bulitt</a:t>
          </a:r>
          <a:r>
            <a:rPr lang="fr-FR" dirty="0">
              <a:solidFill>
                <a:schemeClr val="tx1"/>
              </a:solidFill>
            </a:rPr>
            <a:t> Center »</a:t>
          </a:r>
        </a:p>
      </dgm:t>
    </dgm:pt>
    <dgm:pt modelId="{A4A07AD1-26C1-F94A-8E3C-8A17D725A8EB}" type="parTrans" cxnId="{5E962E11-7FEA-7147-8C56-3441A43DD612}">
      <dgm:prSet/>
      <dgm:spPr/>
      <dgm:t>
        <a:bodyPr/>
        <a:lstStyle/>
        <a:p>
          <a:endParaRPr lang="fr-FR"/>
        </a:p>
      </dgm:t>
    </dgm:pt>
    <dgm:pt modelId="{19C56DAA-737B-C844-AE54-24BD9CC09395}" type="sibTrans" cxnId="{5E962E11-7FEA-7147-8C56-3441A43DD612}">
      <dgm:prSet/>
      <dgm:spPr/>
      <dgm:t>
        <a:bodyPr/>
        <a:lstStyle/>
        <a:p>
          <a:endParaRPr lang="fr-FR"/>
        </a:p>
      </dgm:t>
    </dgm:pt>
    <dgm:pt modelId="{FE95B37C-8627-4742-8D1A-D240F5C872A3}">
      <dgm:prSet phldrT="[Texte]"/>
      <dgm:spPr>
        <a:effectLst>
          <a:reflection blurRad="6350" stA="50000" endA="300" endPos="55000" dir="5400000" sy="-100000" algn="bl" rotWithShape="0"/>
        </a:effectLst>
      </dgm:spPr>
      <dgm:t>
        <a:bodyPr/>
        <a:lstStyle/>
        <a:p>
          <a:pPr algn="just"/>
          <a:r>
            <a:rPr lang="fr-FR" dirty="0">
              <a:solidFill>
                <a:schemeClr val="tx1"/>
              </a:solidFill>
            </a:rPr>
            <a:t>Le </a:t>
          </a:r>
          <a:r>
            <a:rPr lang="fr-FR" dirty="0" err="1">
              <a:solidFill>
                <a:schemeClr val="tx1"/>
              </a:solidFill>
            </a:rPr>
            <a:t>Bullitt</a:t>
          </a:r>
          <a:r>
            <a:rPr lang="fr-FR" dirty="0">
              <a:solidFill>
                <a:schemeClr val="tx1"/>
              </a:solidFill>
            </a:rPr>
            <a:t> center à été considéré comme le bâtiment le plus vert au monde. Il produit 784982 </a:t>
          </a:r>
          <a:r>
            <a:rPr lang="fr-FR" dirty="0" err="1">
              <a:solidFill>
                <a:schemeClr val="tx1"/>
              </a:solidFill>
            </a:rPr>
            <a:t>Kbtu</a:t>
          </a:r>
          <a:r>
            <a:rPr lang="fr-FR" dirty="0">
              <a:solidFill>
                <a:schemeClr val="tx1"/>
              </a:solidFill>
            </a:rPr>
            <a:t> par an, soit 230 000 </a:t>
          </a:r>
          <a:r>
            <a:rPr lang="fr-FR" dirty="0" err="1">
              <a:solidFill>
                <a:schemeClr val="tx1"/>
              </a:solidFill>
            </a:rPr>
            <a:t>kwh</a:t>
          </a:r>
          <a:r>
            <a:rPr lang="fr-FR" dirty="0">
              <a:solidFill>
                <a:schemeClr val="tx1"/>
              </a:solidFill>
            </a:rPr>
            <a:t>, ses besoins étaient de 147600 </a:t>
          </a:r>
          <a:r>
            <a:rPr lang="fr-FR" dirty="0" err="1">
              <a:solidFill>
                <a:schemeClr val="tx1"/>
              </a:solidFill>
            </a:rPr>
            <a:t>kwh</a:t>
          </a:r>
          <a:r>
            <a:rPr lang="fr-FR" dirty="0">
              <a:solidFill>
                <a:schemeClr val="tx1"/>
              </a:solidFill>
            </a:rPr>
            <a:t> en 2014.</a:t>
          </a:r>
          <a:br>
            <a:rPr lang="fr-FR" dirty="0">
              <a:solidFill>
                <a:schemeClr val="tx1"/>
              </a:solidFill>
            </a:rPr>
          </a:br>
          <a:r>
            <a:rPr lang="fr-FR" dirty="0">
              <a:solidFill>
                <a:schemeClr val="tx1"/>
              </a:solidFill>
            </a:rPr>
            <a:t>Nous supprimons cette valeur, car elle est une exception dans notre étude.</a:t>
          </a:r>
        </a:p>
      </dgm:t>
    </dgm:pt>
    <dgm:pt modelId="{C30EE6DB-E5B7-DA4D-9B2A-0649D5E7728F}" type="parTrans" cxnId="{AE11BCA0-0581-7B43-B50D-660AD02D6675}">
      <dgm:prSet/>
      <dgm:spPr/>
      <dgm:t>
        <a:bodyPr/>
        <a:lstStyle/>
        <a:p>
          <a:endParaRPr lang="fr-FR"/>
        </a:p>
      </dgm:t>
    </dgm:pt>
    <dgm:pt modelId="{21EC28D7-C361-C94D-96A0-45E134E0F269}" type="sibTrans" cxnId="{AE11BCA0-0581-7B43-B50D-660AD02D6675}">
      <dgm:prSet/>
      <dgm:spPr/>
      <dgm:t>
        <a:bodyPr/>
        <a:lstStyle/>
        <a:p>
          <a:endParaRPr lang="fr-FR"/>
        </a:p>
      </dgm:t>
    </dgm:pt>
    <dgm:pt modelId="{45A0BDEB-9D5D-D644-9B64-DE24694403FD}">
      <dgm:prSet/>
      <dgm:spPr>
        <a:effectLst>
          <a:reflection blurRad="6350" stA="50000" endA="300" endPos="55000" dir="5400000" sy="-100000" algn="bl" rotWithShape="0"/>
        </a:effectLst>
      </dgm:spPr>
      <dgm:t>
        <a:bodyPr/>
        <a:lstStyle/>
        <a:p>
          <a:r>
            <a:rPr lang="fr-FR" dirty="0">
              <a:solidFill>
                <a:schemeClr val="tx1"/>
              </a:solidFill>
            </a:rPr>
            <a:t>Traitement la </a:t>
          </a:r>
          <a:r>
            <a:rPr lang="fr-FR" dirty="0" err="1">
              <a:solidFill>
                <a:schemeClr val="tx1"/>
              </a:solidFill>
            </a:rPr>
            <a:t>feature</a:t>
          </a:r>
          <a:r>
            <a:rPr lang="fr-FR" dirty="0">
              <a:solidFill>
                <a:schemeClr val="tx1"/>
              </a:solidFill>
            </a:rPr>
            <a:t> « </a:t>
          </a:r>
          <a:r>
            <a:rPr lang="fr-FR" dirty="0" err="1">
              <a:solidFill>
                <a:schemeClr val="tx1"/>
              </a:solidFill>
            </a:rPr>
            <a:t>TotalGHGEmissions</a:t>
          </a:r>
          <a:r>
            <a:rPr lang="fr-FR" dirty="0">
              <a:solidFill>
                <a:schemeClr val="tx1"/>
              </a:solidFill>
            </a:rPr>
            <a:t>»</a:t>
          </a:r>
        </a:p>
        <a:p>
          <a:r>
            <a:rPr lang="fr-FR" dirty="0">
              <a:solidFill>
                <a:schemeClr val="tx1"/>
              </a:solidFill>
            </a:rPr>
            <a:t>1 donnée</a:t>
          </a:r>
        </a:p>
        <a:p>
          <a:r>
            <a:rPr lang="fr-FR" dirty="0">
              <a:solidFill>
                <a:schemeClr val="tx1"/>
              </a:solidFill>
            </a:rPr>
            <a:t>« </a:t>
          </a:r>
          <a:r>
            <a:rPr lang="fr-FR" dirty="0" err="1">
              <a:solidFill>
                <a:schemeClr val="tx1"/>
              </a:solidFill>
            </a:rPr>
            <a:t>Bulitt</a:t>
          </a:r>
          <a:r>
            <a:rPr lang="fr-FR" dirty="0">
              <a:solidFill>
                <a:schemeClr val="tx1"/>
              </a:solidFill>
            </a:rPr>
            <a:t> Center »</a:t>
          </a:r>
        </a:p>
      </dgm:t>
    </dgm:pt>
    <dgm:pt modelId="{629A8B36-464C-5144-BD2F-50DFB2DDE2C1}" type="parTrans" cxnId="{E9DF14B7-0555-5542-A6FC-DAC81C8776B7}">
      <dgm:prSet/>
      <dgm:spPr/>
      <dgm:t>
        <a:bodyPr/>
        <a:lstStyle/>
        <a:p>
          <a:endParaRPr lang="fr-FR"/>
        </a:p>
      </dgm:t>
    </dgm:pt>
    <dgm:pt modelId="{26B161DE-3425-EB45-9BBA-AA204D9434C1}" type="sibTrans" cxnId="{E9DF14B7-0555-5542-A6FC-DAC81C8776B7}">
      <dgm:prSet/>
      <dgm:spPr/>
      <dgm:t>
        <a:bodyPr/>
        <a:lstStyle/>
        <a:p>
          <a:endParaRPr lang="fr-FR"/>
        </a:p>
      </dgm:t>
    </dgm:pt>
    <dgm:pt modelId="{FF0EC2B8-B7FD-E24C-AC1F-D71AD2C4B7DA}" type="pres">
      <dgm:prSet presAssocID="{1EFA5541-BBC2-934B-8461-8FF38F2F67DB}" presName="CompostProcess" presStyleCnt="0">
        <dgm:presLayoutVars>
          <dgm:dir/>
          <dgm:resizeHandles val="exact"/>
        </dgm:presLayoutVars>
      </dgm:prSet>
      <dgm:spPr/>
    </dgm:pt>
    <dgm:pt modelId="{6A916636-6D6B-F34E-B22C-CD4214E153A4}" type="pres">
      <dgm:prSet presAssocID="{1EFA5541-BBC2-934B-8461-8FF38F2F67DB}" presName="arrow" presStyleLbl="bgShp" presStyleIdx="0" presStyleCnt="1"/>
      <dgm:spPr/>
    </dgm:pt>
    <dgm:pt modelId="{24773F36-8663-C249-B426-60A6DCDDC38C}" type="pres">
      <dgm:prSet presAssocID="{1EFA5541-BBC2-934B-8461-8FF38F2F67DB}" presName="linearProcess" presStyleCnt="0"/>
      <dgm:spPr/>
    </dgm:pt>
    <dgm:pt modelId="{5DB98CF4-A17B-EC43-B564-560B646EE963}" type="pres">
      <dgm:prSet presAssocID="{6365683D-B3B0-614C-B386-A6C426C7CDED}" presName="textNode" presStyleLbl="node1" presStyleIdx="0" presStyleCnt="4">
        <dgm:presLayoutVars>
          <dgm:bulletEnabled val="1"/>
        </dgm:presLayoutVars>
      </dgm:prSet>
      <dgm:spPr/>
    </dgm:pt>
    <dgm:pt modelId="{FB1D3724-D4EF-B347-85C0-609C77F9980E}" type="pres">
      <dgm:prSet presAssocID="{8B9FBF9A-0BB8-384F-BCB6-8C645E79084F}" presName="sibTrans" presStyleCnt="0"/>
      <dgm:spPr/>
    </dgm:pt>
    <dgm:pt modelId="{D066E9F0-581C-BC45-ABCE-7569BE0721C1}" type="pres">
      <dgm:prSet presAssocID="{45A0BDEB-9D5D-D644-9B64-DE24694403FD}" presName="textNode" presStyleLbl="node1" presStyleIdx="1" presStyleCnt="4">
        <dgm:presLayoutVars>
          <dgm:bulletEnabled val="1"/>
        </dgm:presLayoutVars>
      </dgm:prSet>
      <dgm:spPr/>
    </dgm:pt>
    <dgm:pt modelId="{13FB8CAC-97CF-7D4A-B1B7-96B7FD13B844}" type="pres">
      <dgm:prSet presAssocID="{26B161DE-3425-EB45-9BBA-AA204D9434C1}" presName="sibTrans" presStyleCnt="0"/>
      <dgm:spPr/>
    </dgm:pt>
    <dgm:pt modelId="{C8D5D8CA-887E-894C-9800-74295AEE2AD4}" type="pres">
      <dgm:prSet presAssocID="{3F3E6B46-42DB-FB41-9BF4-E370FC78B7B0}" presName="textNode" presStyleLbl="node1" presStyleIdx="2" presStyleCnt="4">
        <dgm:presLayoutVars>
          <dgm:bulletEnabled val="1"/>
        </dgm:presLayoutVars>
      </dgm:prSet>
      <dgm:spPr/>
    </dgm:pt>
    <dgm:pt modelId="{BE606FC7-B754-3D47-BB7B-2A8A90D06E29}" type="pres">
      <dgm:prSet presAssocID="{19C56DAA-737B-C844-AE54-24BD9CC09395}" presName="sibTrans" presStyleCnt="0"/>
      <dgm:spPr/>
    </dgm:pt>
    <dgm:pt modelId="{384806F6-B489-0546-A46D-A149FA42B3A0}" type="pres">
      <dgm:prSet presAssocID="{FE95B37C-8627-4742-8D1A-D240F5C872A3}" presName="textNode" presStyleLbl="node1" presStyleIdx="3" presStyleCnt="4">
        <dgm:presLayoutVars>
          <dgm:bulletEnabled val="1"/>
        </dgm:presLayoutVars>
      </dgm:prSet>
      <dgm:spPr/>
    </dgm:pt>
  </dgm:ptLst>
  <dgm:cxnLst>
    <dgm:cxn modelId="{7BA3880B-0C99-0543-B5A2-4F637EA6D7BD}" type="presOf" srcId="{1EFA5541-BBC2-934B-8461-8FF38F2F67DB}" destId="{FF0EC2B8-B7FD-E24C-AC1F-D71AD2C4B7DA}" srcOrd="0" destOrd="0" presId="urn:microsoft.com/office/officeart/2005/8/layout/hProcess9"/>
    <dgm:cxn modelId="{5E962E11-7FEA-7147-8C56-3441A43DD612}" srcId="{1EFA5541-BBC2-934B-8461-8FF38F2F67DB}" destId="{3F3E6B46-42DB-FB41-9BF4-E370FC78B7B0}" srcOrd="2" destOrd="0" parTransId="{A4A07AD1-26C1-F94A-8E3C-8A17D725A8EB}" sibTransId="{19C56DAA-737B-C844-AE54-24BD9CC09395}"/>
    <dgm:cxn modelId="{314B421E-7FAC-1B44-8BDF-2D84E35AB486}" type="presOf" srcId="{3F3E6B46-42DB-FB41-9BF4-E370FC78B7B0}" destId="{C8D5D8CA-887E-894C-9800-74295AEE2AD4}" srcOrd="0" destOrd="0" presId="urn:microsoft.com/office/officeart/2005/8/layout/hProcess9"/>
    <dgm:cxn modelId="{A2384F35-F308-7A44-B766-1EDF91B47D87}" type="presOf" srcId="{6365683D-B3B0-614C-B386-A6C426C7CDED}" destId="{5DB98CF4-A17B-EC43-B564-560B646EE963}" srcOrd="0" destOrd="0" presId="urn:microsoft.com/office/officeart/2005/8/layout/hProcess9"/>
    <dgm:cxn modelId="{34ADF838-11D4-DF46-8D2F-116CA53FB3BF}" srcId="{1EFA5541-BBC2-934B-8461-8FF38F2F67DB}" destId="{6365683D-B3B0-614C-B386-A6C426C7CDED}" srcOrd="0" destOrd="0" parTransId="{C9C7171F-06C2-0E42-9F06-C4B9F312994E}" sibTransId="{8B9FBF9A-0BB8-384F-BCB6-8C645E79084F}"/>
    <dgm:cxn modelId="{17A11D4F-A0FF-3A4F-ABAE-FC21E1FDC9DB}" type="presOf" srcId="{45A0BDEB-9D5D-D644-9B64-DE24694403FD}" destId="{D066E9F0-581C-BC45-ABCE-7569BE0721C1}" srcOrd="0" destOrd="0" presId="urn:microsoft.com/office/officeart/2005/8/layout/hProcess9"/>
    <dgm:cxn modelId="{AE11BCA0-0581-7B43-B50D-660AD02D6675}" srcId="{1EFA5541-BBC2-934B-8461-8FF38F2F67DB}" destId="{FE95B37C-8627-4742-8D1A-D240F5C872A3}" srcOrd="3" destOrd="0" parTransId="{C30EE6DB-E5B7-DA4D-9B2A-0649D5E7728F}" sibTransId="{21EC28D7-C361-C94D-96A0-45E134E0F269}"/>
    <dgm:cxn modelId="{E9DF14B7-0555-5542-A6FC-DAC81C8776B7}" srcId="{1EFA5541-BBC2-934B-8461-8FF38F2F67DB}" destId="{45A0BDEB-9D5D-D644-9B64-DE24694403FD}" srcOrd="1" destOrd="0" parTransId="{629A8B36-464C-5144-BD2F-50DFB2DDE2C1}" sibTransId="{26B161DE-3425-EB45-9BBA-AA204D9434C1}"/>
    <dgm:cxn modelId="{C2312CC0-0092-4742-ACDC-955621EE2906}" type="presOf" srcId="{FE95B37C-8627-4742-8D1A-D240F5C872A3}" destId="{384806F6-B489-0546-A46D-A149FA42B3A0}" srcOrd="0" destOrd="0" presId="urn:microsoft.com/office/officeart/2005/8/layout/hProcess9"/>
    <dgm:cxn modelId="{7DEB2E1A-AC61-AE4C-AB97-F0206A747209}" type="presParOf" srcId="{FF0EC2B8-B7FD-E24C-AC1F-D71AD2C4B7DA}" destId="{6A916636-6D6B-F34E-B22C-CD4214E153A4}" srcOrd="0" destOrd="0" presId="urn:microsoft.com/office/officeart/2005/8/layout/hProcess9"/>
    <dgm:cxn modelId="{75AB7A69-3794-C846-AA6D-CE33CDEE1729}" type="presParOf" srcId="{FF0EC2B8-B7FD-E24C-AC1F-D71AD2C4B7DA}" destId="{24773F36-8663-C249-B426-60A6DCDDC38C}" srcOrd="1" destOrd="0" presId="urn:microsoft.com/office/officeart/2005/8/layout/hProcess9"/>
    <dgm:cxn modelId="{A2BFA725-AB9A-DF4E-9D8A-216BDC0DE928}" type="presParOf" srcId="{24773F36-8663-C249-B426-60A6DCDDC38C}" destId="{5DB98CF4-A17B-EC43-B564-560B646EE963}" srcOrd="0" destOrd="0" presId="urn:microsoft.com/office/officeart/2005/8/layout/hProcess9"/>
    <dgm:cxn modelId="{22481274-9341-C045-BDE6-3350923CB403}" type="presParOf" srcId="{24773F36-8663-C249-B426-60A6DCDDC38C}" destId="{FB1D3724-D4EF-B347-85C0-609C77F9980E}" srcOrd="1" destOrd="0" presId="urn:microsoft.com/office/officeart/2005/8/layout/hProcess9"/>
    <dgm:cxn modelId="{1E3A6818-3E98-1144-B44B-76BCB5C3FF19}" type="presParOf" srcId="{24773F36-8663-C249-B426-60A6DCDDC38C}" destId="{D066E9F0-581C-BC45-ABCE-7569BE0721C1}" srcOrd="2" destOrd="0" presId="urn:microsoft.com/office/officeart/2005/8/layout/hProcess9"/>
    <dgm:cxn modelId="{820EE7AD-E5B2-E845-B98C-201CE8BB8A60}" type="presParOf" srcId="{24773F36-8663-C249-B426-60A6DCDDC38C}" destId="{13FB8CAC-97CF-7D4A-B1B7-96B7FD13B844}" srcOrd="3" destOrd="0" presId="urn:microsoft.com/office/officeart/2005/8/layout/hProcess9"/>
    <dgm:cxn modelId="{434050A9-5F0C-7D4D-B633-51F94E795F1F}" type="presParOf" srcId="{24773F36-8663-C249-B426-60A6DCDDC38C}" destId="{C8D5D8CA-887E-894C-9800-74295AEE2AD4}" srcOrd="4" destOrd="0" presId="urn:microsoft.com/office/officeart/2005/8/layout/hProcess9"/>
    <dgm:cxn modelId="{35DD244E-58E4-CD4B-A73D-6FD8B9F543C0}" type="presParOf" srcId="{24773F36-8663-C249-B426-60A6DCDDC38C}" destId="{BE606FC7-B754-3D47-BB7B-2A8A90D06E29}" srcOrd="5" destOrd="0" presId="urn:microsoft.com/office/officeart/2005/8/layout/hProcess9"/>
    <dgm:cxn modelId="{537440F1-48E0-7347-A894-BA439A6AAD55}" type="presParOf" srcId="{24773F36-8663-C249-B426-60A6DCDDC38C}" destId="{384806F6-B489-0546-A46D-A149FA42B3A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C81E20-5718-674F-BDE0-0E53E921F5F8}" type="doc">
      <dgm:prSet loTypeId="urn:microsoft.com/office/officeart/2005/8/layout/cycle4" loCatId="" qsTypeId="urn:microsoft.com/office/officeart/2005/8/quickstyle/3d1" qsCatId="3D" csTypeId="urn:microsoft.com/office/officeart/2005/8/colors/colorful1" csCatId="colorful" phldr="1"/>
      <dgm:spPr/>
      <dgm:t>
        <a:bodyPr/>
        <a:lstStyle/>
        <a:p>
          <a:endParaRPr lang="fr-FR"/>
        </a:p>
      </dgm:t>
    </dgm:pt>
    <dgm:pt modelId="{71860DF3-163A-F940-BC2C-2197D4838540}">
      <dgm:prSet phldrT="[Texte]" custT="1"/>
      <dgm:spPr/>
      <dgm:t>
        <a:bodyPr/>
        <a:lstStyle/>
        <a:p>
          <a:r>
            <a:rPr lang="fr-FR" sz="1000" b="1" kern="1200" dirty="0">
              <a:solidFill>
                <a:prstClr val="black"/>
              </a:solidFill>
              <a:latin typeface="Trebuchet MS" panose="020B0603020202020204"/>
              <a:ea typeface="+mn-ea"/>
              <a:cs typeface="+mn-cs"/>
            </a:rPr>
            <a:t>Transformation des </a:t>
          </a:r>
          <a:r>
            <a:rPr lang="fr-FR" sz="1000" b="1" kern="1200" dirty="0" err="1">
              <a:solidFill>
                <a:prstClr val="black"/>
              </a:solidFill>
              <a:latin typeface="Trebuchet MS" panose="020B0603020202020204"/>
              <a:ea typeface="+mn-ea"/>
              <a:cs typeface="+mn-cs"/>
            </a:rPr>
            <a:t>features</a:t>
          </a:r>
          <a:r>
            <a:rPr lang="fr-FR" sz="1000" b="1" kern="1200" dirty="0">
              <a:solidFill>
                <a:prstClr val="black"/>
              </a:solidFill>
              <a:latin typeface="Trebuchet MS" panose="020B0603020202020204"/>
              <a:ea typeface="+mn-ea"/>
              <a:cs typeface="+mn-cs"/>
            </a:rPr>
            <a:t> par l’application de </a:t>
          </a:r>
          <a:r>
            <a:rPr lang="fr-FR" sz="1000" b="1" kern="1200" dirty="0" err="1">
              <a:solidFill>
                <a:prstClr val="black"/>
              </a:solidFill>
              <a:latin typeface="Trebuchet MS" panose="020B0603020202020204"/>
              <a:ea typeface="+mn-ea"/>
              <a:cs typeface="+mn-cs"/>
            </a:rPr>
            <a:t>Yeo_Jonhson</a:t>
          </a:r>
          <a:endParaRPr lang="fr-FR" sz="1000" b="1" kern="1200" dirty="0">
            <a:solidFill>
              <a:prstClr val="black"/>
            </a:solidFill>
            <a:latin typeface="Trebuchet MS" panose="020B0603020202020204"/>
            <a:ea typeface="+mn-ea"/>
            <a:cs typeface="+mn-cs"/>
          </a:endParaRPr>
        </a:p>
      </dgm:t>
    </dgm:pt>
    <dgm:pt modelId="{F4C08CD0-DB2A-D042-B474-AE2B1B3679D2}" type="parTrans" cxnId="{95CC7FBC-7754-5149-8D02-EFB30544E63E}">
      <dgm:prSet/>
      <dgm:spPr/>
      <dgm:t>
        <a:bodyPr/>
        <a:lstStyle/>
        <a:p>
          <a:endParaRPr lang="fr-FR"/>
        </a:p>
      </dgm:t>
    </dgm:pt>
    <dgm:pt modelId="{CD27AB4B-A4D1-C047-8A05-FF44814B9718}" type="sibTrans" cxnId="{95CC7FBC-7754-5149-8D02-EFB30544E63E}">
      <dgm:prSet/>
      <dgm:spPr/>
      <dgm:t>
        <a:bodyPr/>
        <a:lstStyle/>
        <a:p>
          <a:endParaRPr lang="fr-FR"/>
        </a:p>
      </dgm:t>
    </dgm:pt>
    <dgm:pt modelId="{76AE5584-D937-2E41-817F-80D578ABBA18}">
      <dgm:prSet phldrT="[Texte]"/>
      <dgm:spPr/>
      <dgm:t>
        <a:bodyPr/>
        <a:lstStyle/>
        <a:p>
          <a:r>
            <a:rPr lang="fr-FR" b="1" dirty="0">
              <a:solidFill>
                <a:schemeClr val="tx1"/>
              </a:solidFill>
            </a:rPr>
            <a:t>Traitement de la </a:t>
          </a:r>
          <a:r>
            <a:rPr lang="fr-FR" b="1" dirty="0" err="1">
              <a:solidFill>
                <a:schemeClr val="tx1"/>
              </a:solidFill>
            </a:rPr>
            <a:t>feature</a:t>
          </a:r>
          <a:r>
            <a:rPr lang="fr-FR" b="1" dirty="0">
              <a:solidFill>
                <a:schemeClr val="tx1"/>
              </a:solidFill>
            </a:rPr>
            <a:t> ‘</a:t>
          </a:r>
          <a:r>
            <a:rPr lang="fr-FR" b="1" dirty="0" err="1">
              <a:solidFill>
                <a:schemeClr val="tx1"/>
              </a:solidFill>
            </a:rPr>
            <a:t>SiteEnergyUse_Kbtu</a:t>
          </a:r>
          <a:r>
            <a:rPr lang="fr-FR" b="1" dirty="0">
              <a:solidFill>
                <a:schemeClr val="tx1"/>
              </a:solidFill>
            </a:rPr>
            <a:t>’ </a:t>
          </a:r>
        </a:p>
        <a:p>
          <a:endParaRPr lang="fr-FR" dirty="0">
            <a:solidFill>
              <a:schemeClr val="tx1"/>
            </a:solidFill>
          </a:endParaRPr>
        </a:p>
      </dgm:t>
    </dgm:pt>
    <dgm:pt modelId="{FFE6A2A9-3084-C044-9474-D2736DEBEC13}" type="parTrans" cxnId="{A1934211-24E5-5040-A81D-21DE0FCE0286}">
      <dgm:prSet/>
      <dgm:spPr/>
      <dgm:t>
        <a:bodyPr/>
        <a:lstStyle/>
        <a:p>
          <a:endParaRPr lang="fr-FR"/>
        </a:p>
      </dgm:t>
    </dgm:pt>
    <dgm:pt modelId="{62DAD188-C48C-CE44-9F58-DBAB4515C681}" type="sibTrans" cxnId="{A1934211-24E5-5040-A81D-21DE0FCE0286}">
      <dgm:prSet/>
      <dgm:spPr/>
      <dgm:t>
        <a:bodyPr/>
        <a:lstStyle/>
        <a:p>
          <a:endParaRPr lang="fr-FR"/>
        </a:p>
      </dgm:t>
    </dgm:pt>
    <dgm:pt modelId="{FA3B003B-5CB7-CC47-A6B7-1FBD7F3AA2FE}">
      <dgm:prSet phldrT="[Texte]"/>
      <dgm:spPr/>
      <dgm:t>
        <a:bodyPr/>
        <a:lstStyle/>
        <a:p>
          <a:endParaRPr lang="fr-FR" dirty="0"/>
        </a:p>
        <a:p>
          <a:r>
            <a:rPr lang="fr-FR" b="1" dirty="0">
              <a:solidFill>
                <a:schemeClr val="tx1"/>
              </a:solidFill>
            </a:rPr>
            <a:t>Traitement de la </a:t>
          </a:r>
          <a:r>
            <a:rPr lang="fr-FR" b="1" dirty="0" err="1">
              <a:solidFill>
                <a:schemeClr val="tx1"/>
              </a:solidFill>
            </a:rPr>
            <a:t>feature</a:t>
          </a:r>
          <a:r>
            <a:rPr lang="fr-FR" b="1" dirty="0">
              <a:solidFill>
                <a:schemeClr val="tx1"/>
              </a:solidFill>
            </a:rPr>
            <a:t> ‘</a:t>
          </a:r>
          <a:r>
            <a:rPr lang="fr-FR" b="1" dirty="0" err="1">
              <a:solidFill>
                <a:schemeClr val="tx1"/>
              </a:solidFill>
            </a:rPr>
            <a:t>SiteEUI_Kbtu_sf</a:t>
          </a:r>
          <a:r>
            <a:rPr lang="fr-FR" b="1" dirty="0">
              <a:solidFill>
                <a:schemeClr val="tx1"/>
              </a:solidFill>
            </a:rPr>
            <a:t>’</a:t>
          </a:r>
          <a:br>
            <a:rPr lang="fr-FR" dirty="0">
              <a:solidFill>
                <a:schemeClr val="tx1"/>
              </a:solidFill>
            </a:rPr>
          </a:br>
          <a:endParaRPr lang="fr-FR" dirty="0">
            <a:solidFill>
              <a:schemeClr val="tx1"/>
            </a:solidFill>
          </a:endParaRPr>
        </a:p>
      </dgm:t>
    </dgm:pt>
    <dgm:pt modelId="{A96794CB-11B8-E845-8564-07B09B6BC812}" type="parTrans" cxnId="{0934DFEC-11BD-404A-AB25-7DDD7FFE78FE}">
      <dgm:prSet/>
      <dgm:spPr/>
      <dgm:t>
        <a:bodyPr/>
        <a:lstStyle/>
        <a:p>
          <a:endParaRPr lang="fr-FR"/>
        </a:p>
      </dgm:t>
    </dgm:pt>
    <dgm:pt modelId="{9A7E6505-0920-984E-8F24-436D805D139D}" type="sibTrans" cxnId="{0934DFEC-11BD-404A-AB25-7DDD7FFE78FE}">
      <dgm:prSet/>
      <dgm:spPr/>
      <dgm:t>
        <a:bodyPr/>
        <a:lstStyle/>
        <a:p>
          <a:endParaRPr lang="fr-FR"/>
        </a:p>
      </dgm:t>
    </dgm:pt>
    <dgm:pt modelId="{E4BD9AC9-EE76-E241-9F83-86FD2CBDE687}">
      <dgm:prSet/>
      <dgm:spPr/>
      <dgm:t>
        <a:bodyPr/>
        <a:lstStyle/>
        <a:p>
          <a:r>
            <a:rPr lang="fr-FR" b="1" dirty="0">
              <a:solidFill>
                <a:schemeClr val="tx1"/>
              </a:solidFill>
            </a:rPr>
            <a:t>Traitement de la </a:t>
          </a:r>
          <a:r>
            <a:rPr lang="fr-FR" b="1" dirty="0" err="1">
              <a:solidFill>
                <a:schemeClr val="tx1"/>
              </a:solidFill>
            </a:rPr>
            <a:t>feature</a:t>
          </a:r>
          <a:r>
            <a:rPr lang="fr-FR" b="1" dirty="0">
              <a:solidFill>
                <a:schemeClr val="tx1"/>
              </a:solidFill>
            </a:rPr>
            <a:t> ‘</a:t>
          </a:r>
          <a:r>
            <a:rPr lang="fr-FR" b="1" dirty="0" err="1">
              <a:solidFill>
                <a:schemeClr val="tx1"/>
              </a:solidFill>
            </a:rPr>
            <a:t>SourceEnergyUse_kBtu</a:t>
          </a:r>
          <a:r>
            <a:rPr lang="fr-FR" b="1" dirty="0">
              <a:solidFill>
                <a:schemeClr val="tx1"/>
              </a:solidFill>
            </a:rPr>
            <a:t>’</a:t>
          </a:r>
          <a:br>
            <a:rPr lang="fr-FR" dirty="0">
              <a:solidFill>
                <a:schemeClr val="tx1"/>
              </a:solidFill>
            </a:rPr>
          </a:br>
          <a:endParaRPr lang="fr-FR" dirty="0">
            <a:solidFill>
              <a:schemeClr val="tx1"/>
            </a:solidFill>
          </a:endParaRPr>
        </a:p>
      </dgm:t>
    </dgm:pt>
    <dgm:pt modelId="{AB1B8238-6312-4249-8E7E-06FB07BD7B35}" type="parTrans" cxnId="{EAC94A66-0068-D14D-AA6F-7DCCCB40D7DB}">
      <dgm:prSet/>
      <dgm:spPr/>
      <dgm:t>
        <a:bodyPr/>
        <a:lstStyle/>
        <a:p>
          <a:endParaRPr lang="fr-FR"/>
        </a:p>
      </dgm:t>
    </dgm:pt>
    <dgm:pt modelId="{4A9AD492-1BCE-4244-965B-8E054F0D43B2}" type="sibTrans" cxnId="{EAC94A66-0068-D14D-AA6F-7DCCCB40D7DB}">
      <dgm:prSet/>
      <dgm:spPr/>
      <dgm:t>
        <a:bodyPr/>
        <a:lstStyle/>
        <a:p>
          <a:endParaRPr lang="fr-FR"/>
        </a:p>
      </dgm:t>
    </dgm:pt>
    <dgm:pt modelId="{95B35BF8-F238-7C4B-B145-64E0564CC90D}" type="pres">
      <dgm:prSet presAssocID="{FBC81E20-5718-674F-BDE0-0E53E921F5F8}" presName="cycleMatrixDiagram" presStyleCnt="0">
        <dgm:presLayoutVars>
          <dgm:chMax val="1"/>
          <dgm:dir/>
          <dgm:animLvl val="lvl"/>
          <dgm:resizeHandles val="exact"/>
        </dgm:presLayoutVars>
      </dgm:prSet>
      <dgm:spPr/>
    </dgm:pt>
    <dgm:pt modelId="{85A6C6F5-4CCE-C744-BADA-A07260761D6B}" type="pres">
      <dgm:prSet presAssocID="{FBC81E20-5718-674F-BDE0-0E53E921F5F8}" presName="children" presStyleCnt="0"/>
      <dgm:spPr/>
    </dgm:pt>
    <dgm:pt modelId="{25DCADF4-03CE-1E4A-B559-FD182D3FC9EE}" type="pres">
      <dgm:prSet presAssocID="{FBC81E20-5718-674F-BDE0-0E53E921F5F8}" presName="childPlaceholder" presStyleCnt="0"/>
      <dgm:spPr/>
    </dgm:pt>
    <dgm:pt modelId="{8B9DAF93-BDE9-4646-8845-F50ECA2D8A8D}" type="pres">
      <dgm:prSet presAssocID="{FBC81E20-5718-674F-BDE0-0E53E921F5F8}" presName="circle" presStyleCnt="0"/>
      <dgm:spPr/>
    </dgm:pt>
    <dgm:pt modelId="{690319FC-01C7-D34B-843D-1B3849217D3F}" type="pres">
      <dgm:prSet presAssocID="{FBC81E20-5718-674F-BDE0-0E53E921F5F8}" presName="quadrant1" presStyleLbl="node1" presStyleIdx="0" presStyleCnt="4">
        <dgm:presLayoutVars>
          <dgm:chMax val="1"/>
          <dgm:bulletEnabled val="1"/>
        </dgm:presLayoutVars>
      </dgm:prSet>
      <dgm:spPr/>
    </dgm:pt>
    <dgm:pt modelId="{6995E0FB-8D19-064F-BC93-7EEB20396598}" type="pres">
      <dgm:prSet presAssocID="{FBC81E20-5718-674F-BDE0-0E53E921F5F8}" presName="quadrant2" presStyleLbl="node1" presStyleIdx="1" presStyleCnt="4">
        <dgm:presLayoutVars>
          <dgm:chMax val="1"/>
          <dgm:bulletEnabled val="1"/>
        </dgm:presLayoutVars>
      </dgm:prSet>
      <dgm:spPr/>
    </dgm:pt>
    <dgm:pt modelId="{C51F44C4-C3DC-5B4A-A095-C513651C9F78}" type="pres">
      <dgm:prSet presAssocID="{FBC81E20-5718-674F-BDE0-0E53E921F5F8}" presName="quadrant3" presStyleLbl="node1" presStyleIdx="2" presStyleCnt="4">
        <dgm:presLayoutVars>
          <dgm:chMax val="1"/>
          <dgm:bulletEnabled val="1"/>
        </dgm:presLayoutVars>
      </dgm:prSet>
      <dgm:spPr/>
    </dgm:pt>
    <dgm:pt modelId="{EA7597DB-33DA-844E-AD4A-676265D7F8EE}" type="pres">
      <dgm:prSet presAssocID="{FBC81E20-5718-674F-BDE0-0E53E921F5F8}" presName="quadrant4" presStyleLbl="node1" presStyleIdx="3" presStyleCnt="4">
        <dgm:presLayoutVars>
          <dgm:chMax val="1"/>
          <dgm:bulletEnabled val="1"/>
        </dgm:presLayoutVars>
      </dgm:prSet>
      <dgm:spPr/>
    </dgm:pt>
    <dgm:pt modelId="{30E0667A-B6C6-DE41-94E9-8245B1EE0827}" type="pres">
      <dgm:prSet presAssocID="{FBC81E20-5718-674F-BDE0-0E53E921F5F8}" presName="quadrantPlaceholder" presStyleCnt="0"/>
      <dgm:spPr/>
    </dgm:pt>
    <dgm:pt modelId="{E4251A1A-0F04-A748-B14F-680AEBE324CF}" type="pres">
      <dgm:prSet presAssocID="{FBC81E20-5718-674F-BDE0-0E53E921F5F8}" presName="center1" presStyleLbl="fgShp" presStyleIdx="0" presStyleCnt="2"/>
      <dgm:spPr/>
    </dgm:pt>
    <dgm:pt modelId="{EA0D63EB-D031-624A-9037-352164552C25}" type="pres">
      <dgm:prSet presAssocID="{FBC81E20-5718-674F-BDE0-0E53E921F5F8}" presName="center2" presStyleLbl="fgShp" presStyleIdx="1" presStyleCnt="2"/>
      <dgm:spPr/>
    </dgm:pt>
  </dgm:ptLst>
  <dgm:cxnLst>
    <dgm:cxn modelId="{A1934211-24E5-5040-A81D-21DE0FCE0286}" srcId="{FBC81E20-5718-674F-BDE0-0E53E921F5F8}" destId="{76AE5584-D937-2E41-817F-80D578ABBA18}" srcOrd="1" destOrd="0" parTransId="{FFE6A2A9-3084-C044-9474-D2736DEBEC13}" sibTransId="{62DAD188-C48C-CE44-9F58-DBAB4515C681}"/>
    <dgm:cxn modelId="{EAC94A66-0068-D14D-AA6F-7DCCCB40D7DB}" srcId="{FBC81E20-5718-674F-BDE0-0E53E921F5F8}" destId="{E4BD9AC9-EE76-E241-9F83-86FD2CBDE687}" srcOrd="3" destOrd="0" parTransId="{AB1B8238-6312-4249-8E7E-06FB07BD7B35}" sibTransId="{4A9AD492-1BCE-4244-965B-8E054F0D43B2}"/>
    <dgm:cxn modelId="{7AAD188A-B79F-7A48-B5C4-217C3969B5A8}" type="presOf" srcId="{E4BD9AC9-EE76-E241-9F83-86FD2CBDE687}" destId="{EA7597DB-33DA-844E-AD4A-676265D7F8EE}" srcOrd="0" destOrd="0" presId="urn:microsoft.com/office/officeart/2005/8/layout/cycle4"/>
    <dgm:cxn modelId="{95CC7FBC-7754-5149-8D02-EFB30544E63E}" srcId="{FBC81E20-5718-674F-BDE0-0E53E921F5F8}" destId="{71860DF3-163A-F940-BC2C-2197D4838540}" srcOrd="0" destOrd="0" parTransId="{F4C08CD0-DB2A-D042-B474-AE2B1B3679D2}" sibTransId="{CD27AB4B-A4D1-C047-8A05-FF44814B9718}"/>
    <dgm:cxn modelId="{BBFBFCCA-5635-4D47-9E5F-3A87E72E49F6}" type="presOf" srcId="{71860DF3-163A-F940-BC2C-2197D4838540}" destId="{690319FC-01C7-D34B-843D-1B3849217D3F}" srcOrd="0" destOrd="0" presId="urn:microsoft.com/office/officeart/2005/8/layout/cycle4"/>
    <dgm:cxn modelId="{4D3F87D1-1E42-1842-A3FE-C359FA0004C3}" type="presOf" srcId="{FBC81E20-5718-674F-BDE0-0E53E921F5F8}" destId="{95B35BF8-F238-7C4B-B145-64E0564CC90D}" srcOrd="0" destOrd="0" presId="urn:microsoft.com/office/officeart/2005/8/layout/cycle4"/>
    <dgm:cxn modelId="{0934DFEC-11BD-404A-AB25-7DDD7FFE78FE}" srcId="{FBC81E20-5718-674F-BDE0-0E53E921F5F8}" destId="{FA3B003B-5CB7-CC47-A6B7-1FBD7F3AA2FE}" srcOrd="2" destOrd="0" parTransId="{A96794CB-11B8-E845-8564-07B09B6BC812}" sibTransId="{9A7E6505-0920-984E-8F24-436D805D139D}"/>
    <dgm:cxn modelId="{4F0C95F8-5F07-9141-91E6-D5F9878AB20A}" type="presOf" srcId="{FA3B003B-5CB7-CC47-A6B7-1FBD7F3AA2FE}" destId="{C51F44C4-C3DC-5B4A-A095-C513651C9F78}" srcOrd="0" destOrd="0" presId="urn:microsoft.com/office/officeart/2005/8/layout/cycle4"/>
    <dgm:cxn modelId="{9307F9FF-F6FB-324E-9FFF-C5A86F61BB07}" type="presOf" srcId="{76AE5584-D937-2E41-817F-80D578ABBA18}" destId="{6995E0FB-8D19-064F-BC93-7EEB20396598}" srcOrd="0" destOrd="0" presId="urn:microsoft.com/office/officeart/2005/8/layout/cycle4"/>
    <dgm:cxn modelId="{3AD942A5-47D7-A54B-9123-D292339B4CE9}" type="presParOf" srcId="{95B35BF8-F238-7C4B-B145-64E0564CC90D}" destId="{85A6C6F5-4CCE-C744-BADA-A07260761D6B}" srcOrd="0" destOrd="0" presId="urn:microsoft.com/office/officeart/2005/8/layout/cycle4"/>
    <dgm:cxn modelId="{F846F207-D46A-6544-B73A-D2DB52E6A135}" type="presParOf" srcId="{85A6C6F5-4CCE-C744-BADA-A07260761D6B}" destId="{25DCADF4-03CE-1E4A-B559-FD182D3FC9EE}" srcOrd="0" destOrd="0" presId="urn:microsoft.com/office/officeart/2005/8/layout/cycle4"/>
    <dgm:cxn modelId="{1CB1E909-C405-0142-AFC1-CC212EBABB9E}" type="presParOf" srcId="{95B35BF8-F238-7C4B-B145-64E0564CC90D}" destId="{8B9DAF93-BDE9-4646-8845-F50ECA2D8A8D}" srcOrd="1" destOrd="0" presId="urn:microsoft.com/office/officeart/2005/8/layout/cycle4"/>
    <dgm:cxn modelId="{CA11472B-92A3-6B44-B63A-49C92C68CF74}" type="presParOf" srcId="{8B9DAF93-BDE9-4646-8845-F50ECA2D8A8D}" destId="{690319FC-01C7-D34B-843D-1B3849217D3F}" srcOrd="0" destOrd="0" presId="urn:microsoft.com/office/officeart/2005/8/layout/cycle4"/>
    <dgm:cxn modelId="{DE49F438-574F-E84E-9806-11C38ED8DA5E}" type="presParOf" srcId="{8B9DAF93-BDE9-4646-8845-F50ECA2D8A8D}" destId="{6995E0FB-8D19-064F-BC93-7EEB20396598}" srcOrd="1" destOrd="0" presId="urn:microsoft.com/office/officeart/2005/8/layout/cycle4"/>
    <dgm:cxn modelId="{D36A01A5-B3A5-BC46-8A7E-CE0D1E6E11F0}" type="presParOf" srcId="{8B9DAF93-BDE9-4646-8845-F50ECA2D8A8D}" destId="{C51F44C4-C3DC-5B4A-A095-C513651C9F78}" srcOrd="2" destOrd="0" presId="urn:microsoft.com/office/officeart/2005/8/layout/cycle4"/>
    <dgm:cxn modelId="{303A3AE9-06A5-584F-854C-1156BB054F2E}" type="presParOf" srcId="{8B9DAF93-BDE9-4646-8845-F50ECA2D8A8D}" destId="{EA7597DB-33DA-844E-AD4A-676265D7F8EE}" srcOrd="3" destOrd="0" presId="urn:microsoft.com/office/officeart/2005/8/layout/cycle4"/>
    <dgm:cxn modelId="{42C922FC-A5BD-2E46-B8E5-FCAFA7345B6C}" type="presParOf" srcId="{8B9DAF93-BDE9-4646-8845-F50ECA2D8A8D}" destId="{30E0667A-B6C6-DE41-94E9-8245B1EE0827}" srcOrd="4" destOrd="0" presId="urn:microsoft.com/office/officeart/2005/8/layout/cycle4"/>
    <dgm:cxn modelId="{8C6D75DD-BA2D-B44D-A194-717A4EBE5A94}" type="presParOf" srcId="{95B35BF8-F238-7C4B-B145-64E0564CC90D}" destId="{E4251A1A-0F04-A748-B14F-680AEBE324CF}" srcOrd="2" destOrd="0" presId="urn:microsoft.com/office/officeart/2005/8/layout/cycle4"/>
    <dgm:cxn modelId="{341A1662-3D94-CA47-BA93-6837ECD5826B}" type="presParOf" srcId="{95B35BF8-F238-7C4B-B145-64E0564CC90D}" destId="{EA0D63EB-D031-624A-9037-352164552C2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9614AE-07B1-4E68-9AA9-AB2678AE99D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E50B3C1-4B81-44BC-9E2A-B2232FE16509}">
      <dgm:prSet/>
      <dgm:spPr>
        <a:solidFill>
          <a:srgbClr val="002060"/>
        </a:solidFill>
        <a:scene3d>
          <a:camera prst="orthographicFront"/>
          <a:lightRig rig="threePt" dir="t"/>
        </a:scene3d>
        <a:sp3d extrusionH="76200" contourW="12700">
          <a:bevelT/>
          <a:extrusionClr>
            <a:srgbClr val="002060"/>
          </a:extrusionClr>
          <a:contourClr>
            <a:srgbClr val="002060"/>
          </a:contourClr>
        </a:sp3d>
      </dgm:spPr>
      <dgm:t>
        <a:bodyPr/>
        <a:lstStyle/>
        <a:p>
          <a:r>
            <a:rPr lang="fr-FR" b="1" dirty="0"/>
            <a:t>One Hot encoder :</a:t>
          </a:r>
          <a:br>
            <a:rPr lang="fr-FR" dirty="0"/>
          </a:br>
          <a:r>
            <a:rPr lang="fr-FR" dirty="0"/>
            <a:t>Les algorithmes de machine </a:t>
          </a:r>
          <a:r>
            <a:rPr lang="fr-FR" dirty="0" err="1"/>
            <a:t>learning</a:t>
          </a:r>
          <a:r>
            <a:rPr lang="fr-FR" dirty="0"/>
            <a:t> ne fonctionnent pas avec les </a:t>
          </a:r>
          <a:r>
            <a:rPr lang="fr-FR" dirty="0" err="1"/>
            <a:t>features</a:t>
          </a:r>
          <a:r>
            <a:rPr lang="fr-FR" dirty="0"/>
            <a:t> catégoriques. </a:t>
          </a:r>
        </a:p>
        <a:p>
          <a:endParaRPr lang="fr-FR" dirty="0"/>
        </a:p>
        <a:p>
          <a:r>
            <a:rPr lang="fr-FR" dirty="0"/>
            <a:t>Un one hot encoder : représentation des valeurs catégoriques en vecteurs binaires. </a:t>
          </a:r>
        </a:p>
        <a:p>
          <a:r>
            <a:rPr lang="fr-FR" dirty="0"/>
            <a:t>Cela requiert en premier lieu le mappage des données en valeurs entières. </a:t>
          </a:r>
        </a:p>
        <a:p>
          <a:br>
            <a:rPr lang="fr-FR" dirty="0"/>
          </a:br>
          <a:endParaRPr lang="en-US" dirty="0"/>
        </a:p>
      </dgm:t>
    </dgm:pt>
    <dgm:pt modelId="{54AA651F-0B69-43C7-A7FD-B8A8E587BA77}" type="parTrans" cxnId="{FF4AE16A-7A9B-47B7-B552-58A77214A2F5}">
      <dgm:prSet/>
      <dgm:spPr/>
      <dgm:t>
        <a:bodyPr/>
        <a:lstStyle/>
        <a:p>
          <a:endParaRPr lang="en-US"/>
        </a:p>
      </dgm:t>
    </dgm:pt>
    <dgm:pt modelId="{9FC5F004-7432-4F93-AF89-C1A1D14253B2}" type="sibTrans" cxnId="{FF4AE16A-7A9B-47B7-B552-58A77214A2F5}">
      <dgm:prSet/>
      <dgm:spPr>
        <a:scene3d>
          <a:camera prst="orthographicFront"/>
          <a:lightRig rig="threePt" dir="t"/>
        </a:scene3d>
        <a:sp3d>
          <a:bevelT/>
        </a:sp3d>
      </dgm:spPr>
      <dgm:t>
        <a:bodyPr/>
        <a:lstStyle/>
        <a:p>
          <a:endParaRPr lang="en-US"/>
        </a:p>
      </dgm:t>
    </dgm:pt>
    <dgm:pt modelId="{F3FDBE30-3E52-46EB-B7EA-933C5F98AF08}">
      <dgm:prSet/>
      <dgm:spPr>
        <a:solidFill>
          <a:srgbClr val="002060"/>
        </a:solidFill>
        <a:scene3d>
          <a:camera prst="orthographicFront"/>
          <a:lightRig rig="threePt" dir="t"/>
        </a:scene3d>
        <a:sp3d extrusionH="76200" contourW="12700">
          <a:bevelT/>
          <a:extrusionClr>
            <a:srgbClr val="002060"/>
          </a:extrusionClr>
          <a:contourClr>
            <a:srgbClr val="002060"/>
          </a:contourClr>
        </a:sp3d>
      </dgm:spPr>
      <dgm:t>
        <a:bodyPr/>
        <a:lstStyle/>
        <a:p>
          <a:r>
            <a:rPr lang="fr-FR" b="1" dirty="0" err="1"/>
            <a:t>Robust</a:t>
          </a:r>
          <a:r>
            <a:rPr lang="fr-FR" b="1" dirty="0"/>
            <a:t> </a:t>
          </a:r>
          <a:r>
            <a:rPr lang="fr-FR" b="1" dirty="0" err="1"/>
            <a:t>scaler</a:t>
          </a:r>
          <a:r>
            <a:rPr lang="fr-FR" b="1" dirty="0"/>
            <a:t> :</a:t>
          </a:r>
          <a:br>
            <a:rPr lang="fr-FR" dirty="0"/>
          </a:br>
          <a:r>
            <a:rPr lang="fr-FR" dirty="0"/>
            <a:t>Les </a:t>
          </a:r>
          <a:r>
            <a:rPr lang="fr-FR" dirty="0" err="1"/>
            <a:t>robust</a:t>
          </a:r>
          <a:r>
            <a:rPr lang="fr-FR" dirty="0"/>
            <a:t> </a:t>
          </a:r>
          <a:r>
            <a:rPr lang="fr-FR" dirty="0" err="1"/>
            <a:t>scaler</a:t>
          </a:r>
          <a:r>
            <a:rPr lang="fr-FR" dirty="0"/>
            <a:t> : algorithmes qui sont 'robustes' aux </a:t>
          </a:r>
          <a:r>
            <a:rPr lang="fr-FR" dirty="0" err="1"/>
            <a:t>outliers</a:t>
          </a:r>
          <a:endParaRPr lang="fr-FR" dirty="0"/>
        </a:p>
        <a:p>
          <a:r>
            <a:rPr lang="fr-FR" dirty="0"/>
            <a:t>Méthode de fonctionnement du </a:t>
          </a:r>
          <a:r>
            <a:rPr lang="fr-FR" dirty="0" err="1"/>
            <a:t>robust</a:t>
          </a:r>
          <a:r>
            <a:rPr lang="fr-FR" dirty="0"/>
            <a:t> </a:t>
          </a:r>
          <a:r>
            <a:rPr lang="fr-FR" dirty="0" err="1"/>
            <a:t>scaler</a:t>
          </a:r>
          <a:r>
            <a:rPr lang="fr-FR" dirty="0"/>
            <a:t> identique à celle du </a:t>
          </a:r>
          <a:r>
            <a:rPr lang="fr-FR" dirty="0" err="1"/>
            <a:t>MinMaxScaler</a:t>
          </a:r>
          <a:r>
            <a:rPr lang="fr-FR" dirty="0"/>
            <a:t> : elle permet d'uniformiser les indicateurs des </a:t>
          </a:r>
          <a:r>
            <a:rPr lang="fr-FR" dirty="0" err="1"/>
            <a:t>dataframes</a:t>
          </a:r>
          <a:r>
            <a:rPr lang="fr-FR" dirty="0"/>
            <a:t> </a:t>
          </a:r>
        </a:p>
        <a:p>
          <a:r>
            <a:rPr lang="fr-FR" dirty="0"/>
            <a:t>Le </a:t>
          </a:r>
          <a:r>
            <a:rPr lang="fr-FR" dirty="0" err="1"/>
            <a:t>robust</a:t>
          </a:r>
          <a:r>
            <a:rPr lang="fr-FR" dirty="0"/>
            <a:t> </a:t>
          </a:r>
          <a:r>
            <a:rPr lang="fr-FR" dirty="0" err="1"/>
            <a:t>scaler</a:t>
          </a:r>
          <a:r>
            <a:rPr lang="fr-FR" dirty="0"/>
            <a:t> prend en compte l'IQR, la distance interquartile</a:t>
          </a:r>
        </a:p>
        <a:p>
          <a:r>
            <a:rPr lang="fr-FR" dirty="0"/>
            <a:t> (xi-Q1(x))/(Q3(x)-Q1(x))</a:t>
          </a:r>
          <a:endParaRPr lang="en-US" dirty="0"/>
        </a:p>
      </dgm:t>
    </dgm:pt>
    <dgm:pt modelId="{95F099D0-3DF0-427C-A1A7-A17301766CF2}" type="parTrans" cxnId="{D7356A04-B7D6-4879-B2BA-063FCF8EFD57}">
      <dgm:prSet/>
      <dgm:spPr/>
      <dgm:t>
        <a:bodyPr/>
        <a:lstStyle/>
        <a:p>
          <a:endParaRPr lang="en-US"/>
        </a:p>
      </dgm:t>
    </dgm:pt>
    <dgm:pt modelId="{26254308-8C76-4307-A89C-1C92880E4590}" type="sibTrans" cxnId="{D7356A04-B7D6-4879-B2BA-063FCF8EFD57}">
      <dgm:prSet/>
      <dgm:spPr/>
      <dgm:t>
        <a:bodyPr/>
        <a:lstStyle/>
        <a:p>
          <a:endParaRPr lang="en-US"/>
        </a:p>
      </dgm:t>
    </dgm:pt>
    <dgm:pt modelId="{F0F993DE-17B9-624A-811E-4983666AD54D}" type="pres">
      <dgm:prSet presAssocID="{9F9614AE-07B1-4E68-9AA9-AB2678AE99D7}" presName="Name0" presStyleCnt="0">
        <dgm:presLayoutVars>
          <dgm:dir/>
          <dgm:resizeHandles val="exact"/>
        </dgm:presLayoutVars>
      </dgm:prSet>
      <dgm:spPr/>
    </dgm:pt>
    <dgm:pt modelId="{877DBE03-16A9-154C-9F27-894C0137D6CD}" type="pres">
      <dgm:prSet presAssocID="{AE50B3C1-4B81-44BC-9E2A-B2232FE16509}" presName="node" presStyleLbl="node1" presStyleIdx="0" presStyleCnt="2">
        <dgm:presLayoutVars>
          <dgm:bulletEnabled val="1"/>
        </dgm:presLayoutVars>
      </dgm:prSet>
      <dgm:spPr/>
    </dgm:pt>
    <dgm:pt modelId="{0CCE5938-0164-1749-8BB2-51182EECD314}" type="pres">
      <dgm:prSet presAssocID="{9FC5F004-7432-4F93-AF89-C1A1D14253B2}" presName="sibTrans" presStyleLbl="sibTrans2D1" presStyleIdx="0" presStyleCnt="1"/>
      <dgm:spPr/>
    </dgm:pt>
    <dgm:pt modelId="{C37EF45A-25A1-2F47-A258-BA4EF7DD79FA}" type="pres">
      <dgm:prSet presAssocID="{9FC5F004-7432-4F93-AF89-C1A1D14253B2}" presName="connectorText" presStyleLbl="sibTrans2D1" presStyleIdx="0" presStyleCnt="1"/>
      <dgm:spPr/>
    </dgm:pt>
    <dgm:pt modelId="{FE98623C-BED7-6E44-962F-87B01143FA0B}" type="pres">
      <dgm:prSet presAssocID="{F3FDBE30-3E52-46EB-B7EA-933C5F98AF08}" presName="node" presStyleLbl="node1" presStyleIdx="1" presStyleCnt="2" custLinFactNeighborX="-992" custLinFactNeighborY="-335">
        <dgm:presLayoutVars>
          <dgm:bulletEnabled val="1"/>
        </dgm:presLayoutVars>
      </dgm:prSet>
      <dgm:spPr/>
    </dgm:pt>
  </dgm:ptLst>
  <dgm:cxnLst>
    <dgm:cxn modelId="{D7356A04-B7D6-4879-B2BA-063FCF8EFD57}" srcId="{9F9614AE-07B1-4E68-9AA9-AB2678AE99D7}" destId="{F3FDBE30-3E52-46EB-B7EA-933C5F98AF08}" srcOrd="1" destOrd="0" parTransId="{95F099D0-3DF0-427C-A1A7-A17301766CF2}" sibTransId="{26254308-8C76-4307-A89C-1C92880E4590}"/>
    <dgm:cxn modelId="{96F0CB37-6561-EF4A-8C1B-01BDDDF7FD1F}" type="presOf" srcId="{F3FDBE30-3E52-46EB-B7EA-933C5F98AF08}" destId="{FE98623C-BED7-6E44-962F-87B01143FA0B}" srcOrd="0" destOrd="0" presId="urn:microsoft.com/office/officeart/2005/8/layout/process1"/>
    <dgm:cxn modelId="{FF4AE16A-7A9B-47B7-B552-58A77214A2F5}" srcId="{9F9614AE-07B1-4E68-9AA9-AB2678AE99D7}" destId="{AE50B3C1-4B81-44BC-9E2A-B2232FE16509}" srcOrd="0" destOrd="0" parTransId="{54AA651F-0B69-43C7-A7FD-B8A8E587BA77}" sibTransId="{9FC5F004-7432-4F93-AF89-C1A1D14253B2}"/>
    <dgm:cxn modelId="{38AF6974-244D-1142-8400-92D6AFBF4B78}" type="presOf" srcId="{9FC5F004-7432-4F93-AF89-C1A1D14253B2}" destId="{C37EF45A-25A1-2F47-A258-BA4EF7DD79FA}" srcOrd="1" destOrd="0" presId="urn:microsoft.com/office/officeart/2005/8/layout/process1"/>
    <dgm:cxn modelId="{2D70E779-4331-2D4F-95D6-7A33E24DC4C8}" type="presOf" srcId="{9F9614AE-07B1-4E68-9AA9-AB2678AE99D7}" destId="{F0F993DE-17B9-624A-811E-4983666AD54D}" srcOrd="0" destOrd="0" presId="urn:microsoft.com/office/officeart/2005/8/layout/process1"/>
    <dgm:cxn modelId="{50A47EAC-CF33-824C-B3F9-653CC475AE4C}" type="presOf" srcId="{9FC5F004-7432-4F93-AF89-C1A1D14253B2}" destId="{0CCE5938-0164-1749-8BB2-51182EECD314}" srcOrd="0" destOrd="0" presId="urn:microsoft.com/office/officeart/2005/8/layout/process1"/>
    <dgm:cxn modelId="{B2AC9CE8-DF4D-364A-A06D-DFEAD621D180}" type="presOf" srcId="{AE50B3C1-4B81-44BC-9E2A-B2232FE16509}" destId="{877DBE03-16A9-154C-9F27-894C0137D6CD}" srcOrd="0" destOrd="0" presId="urn:microsoft.com/office/officeart/2005/8/layout/process1"/>
    <dgm:cxn modelId="{852A6D8A-8709-D948-B010-43763B932FDF}" type="presParOf" srcId="{F0F993DE-17B9-624A-811E-4983666AD54D}" destId="{877DBE03-16A9-154C-9F27-894C0137D6CD}" srcOrd="0" destOrd="0" presId="urn:microsoft.com/office/officeart/2005/8/layout/process1"/>
    <dgm:cxn modelId="{E3A3C5ED-A604-4144-B4D4-62EE3E58F25D}" type="presParOf" srcId="{F0F993DE-17B9-624A-811E-4983666AD54D}" destId="{0CCE5938-0164-1749-8BB2-51182EECD314}" srcOrd="1" destOrd="0" presId="urn:microsoft.com/office/officeart/2005/8/layout/process1"/>
    <dgm:cxn modelId="{90193F71-0265-C94F-8AF3-38A8C7894B3A}" type="presParOf" srcId="{0CCE5938-0164-1749-8BB2-51182EECD314}" destId="{C37EF45A-25A1-2F47-A258-BA4EF7DD79FA}" srcOrd="0" destOrd="0" presId="urn:microsoft.com/office/officeart/2005/8/layout/process1"/>
    <dgm:cxn modelId="{DB2F614C-D74C-D14B-9FB0-04C870EFE36C}" type="presParOf" srcId="{F0F993DE-17B9-624A-811E-4983666AD54D}" destId="{FE98623C-BED7-6E44-962F-87B01143FA0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C20610-9AB3-42C4-AFE0-4FA762170BE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ED49C2A1-86D3-4BA4-97D8-BD265D458261}">
      <dgm:prSet/>
      <dgm:spPr>
        <a:scene3d>
          <a:camera prst="orthographicFront"/>
          <a:lightRig rig="threePt" dir="t"/>
        </a:scene3d>
        <a:sp3d>
          <a:bevelT/>
          <a:bevelB/>
        </a:sp3d>
      </dgm:spPr>
      <dgm:t>
        <a:bodyPr/>
        <a:lstStyle/>
        <a:p>
          <a:r>
            <a:rPr lang="fr-FR"/>
            <a:t>L’EnergyStar Score augmente la performance de manière non significative. </a:t>
          </a:r>
          <a:endParaRPr lang="en-US"/>
        </a:p>
      </dgm:t>
    </dgm:pt>
    <dgm:pt modelId="{2E07C349-BDD2-4ED3-A906-C7362AB6437A}" type="parTrans" cxnId="{D4C6701E-D633-493B-8EAF-DBC9A1DCB083}">
      <dgm:prSet/>
      <dgm:spPr/>
      <dgm:t>
        <a:bodyPr/>
        <a:lstStyle/>
        <a:p>
          <a:endParaRPr lang="en-US"/>
        </a:p>
      </dgm:t>
    </dgm:pt>
    <dgm:pt modelId="{53FF627E-EF62-47ED-AC51-8106A59C660E}" type="sibTrans" cxnId="{D4C6701E-D633-493B-8EAF-DBC9A1DCB083}">
      <dgm:prSet/>
      <dgm:spPr/>
      <dgm:t>
        <a:bodyPr/>
        <a:lstStyle/>
        <a:p>
          <a:endParaRPr lang="en-US"/>
        </a:p>
      </dgm:t>
    </dgm:pt>
    <dgm:pt modelId="{75F3AEFC-9189-440C-9660-E35EAE08ABF9}">
      <dgm:prSet/>
      <dgm:spPr>
        <a:scene3d>
          <a:camera prst="orthographicFront"/>
          <a:lightRig rig="threePt" dir="t"/>
        </a:scene3d>
        <a:sp3d>
          <a:bevelT/>
          <a:bevelB/>
        </a:sp3d>
      </dgm:spPr>
      <dgm:t>
        <a:bodyPr/>
        <a:lstStyle/>
        <a:p>
          <a:r>
            <a:rPr lang="fr-FR"/>
            <a:t>Le XGBoost est le modèle présentant les meilleurs résultats</a:t>
          </a:r>
          <a:endParaRPr lang="en-US"/>
        </a:p>
      </dgm:t>
    </dgm:pt>
    <dgm:pt modelId="{E6DBD916-014A-46AE-B705-97C8EEB30D6F}" type="parTrans" cxnId="{6201E07D-2DD6-4B94-B82E-5F17CAAE2314}">
      <dgm:prSet/>
      <dgm:spPr/>
      <dgm:t>
        <a:bodyPr/>
        <a:lstStyle/>
        <a:p>
          <a:endParaRPr lang="en-US"/>
        </a:p>
      </dgm:t>
    </dgm:pt>
    <dgm:pt modelId="{E8C964C6-E534-4580-A83D-9D950AE0CE5F}" type="sibTrans" cxnId="{6201E07D-2DD6-4B94-B82E-5F17CAAE2314}">
      <dgm:prSet/>
      <dgm:spPr/>
      <dgm:t>
        <a:bodyPr/>
        <a:lstStyle/>
        <a:p>
          <a:endParaRPr lang="en-US"/>
        </a:p>
      </dgm:t>
    </dgm:pt>
    <dgm:pt modelId="{D5B379F3-224D-41A5-969B-B202237879FF}">
      <dgm:prSet/>
      <dgm:spPr>
        <a:scene3d>
          <a:camera prst="orthographicFront"/>
          <a:lightRig rig="threePt" dir="t"/>
        </a:scene3d>
        <a:sp3d>
          <a:bevelT/>
          <a:bevelB/>
        </a:sp3d>
      </dgm:spPr>
      <dgm:t>
        <a:bodyPr/>
        <a:lstStyle/>
        <a:p>
          <a:r>
            <a:rPr lang="fr-FR"/>
            <a:t>L’ElasticNet ne fonctionne pas sur ce type de projet </a:t>
          </a:r>
          <a:endParaRPr lang="en-US"/>
        </a:p>
      </dgm:t>
    </dgm:pt>
    <dgm:pt modelId="{8980B071-4A55-49D2-A2D0-77535E7AEAF1}" type="parTrans" cxnId="{7D594A28-01B3-4920-AA20-15B6466E67C9}">
      <dgm:prSet/>
      <dgm:spPr/>
      <dgm:t>
        <a:bodyPr/>
        <a:lstStyle/>
        <a:p>
          <a:endParaRPr lang="en-US"/>
        </a:p>
      </dgm:t>
    </dgm:pt>
    <dgm:pt modelId="{10417972-6A2C-407A-87D5-CD0BA3606807}" type="sibTrans" cxnId="{7D594A28-01B3-4920-AA20-15B6466E67C9}">
      <dgm:prSet/>
      <dgm:spPr/>
      <dgm:t>
        <a:bodyPr/>
        <a:lstStyle/>
        <a:p>
          <a:endParaRPr lang="en-US"/>
        </a:p>
      </dgm:t>
    </dgm:pt>
    <dgm:pt modelId="{E9D9E034-458F-7B43-B2C6-DBD4C6D31E4C}" type="pres">
      <dgm:prSet presAssocID="{18C20610-9AB3-42C4-AFE0-4FA762170BEC}" presName="linear" presStyleCnt="0">
        <dgm:presLayoutVars>
          <dgm:animLvl val="lvl"/>
          <dgm:resizeHandles val="exact"/>
        </dgm:presLayoutVars>
      </dgm:prSet>
      <dgm:spPr/>
    </dgm:pt>
    <dgm:pt modelId="{9D4F3B5D-D67F-F844-9C10-0EF32AA906C7}" type="pres">
      <dgm:prSet presAssocID="{ED49C2A1-86D3-4BA4-97D8-BD265D458261}" presName="parentText" presStyleLbl="node1" presStyleIdx="0" presStyleCnt="3">
        <dgm:presLayoutVars>
          <dgm:chMax val="0"/>
          <dgm:bulletEnabled val="1"/>
        </dgm:presLayoutVars>
      </dgm:prSet>
      <dgm:spPr/>
    </dgm:pt>
    <dgm:pt modelId="{E689A1A3-2D1C-CF4D-9885-48D6435006A2}" type="pres">
      <dgm:prSet presAssocID="{53FF627E-EF62-47ED-AC51-8106A59C660E}" presName="spacer" presStyleCnt="0"/>
      <dgm:spPr>
        <a:scene3d>
          <a:camera prst="orthographicFront"/>
          <a:lightRig rig="threePt" dir="t"/>
        </a:scene3d>
        <a:sp3d>
          <a:bevelT/>
          <a:bevelB/>
        </a:sp3d>
      </dgm:spPr>
    </dgm:pt>
    <dgm:pt modelId="{6E7D7059-CFB4-9C48-8499-05B1BF242421}" type="pres">
      <dgm:prSet presAssocID="{75F3AEFC-9189-440C-9660-E35EAE08ABF9}" presName="parentText" presStyleLbl="node1" presStyleIdx="1" presStyleCnt="3">
        <dgm:presLayoutVars>
          <dgm:chMax val="0"/>
          <dgm:bulletEnabled val="1"/>
        </dgm:presLayoutVars>
      </dgm:prSet>
      <dgm:spPr/>
    </dgm:pt>
    <dgm:pt modelId="{3AC4366E-3274-F644-B628-5FEF044FF7B5}" type="pres">
      <dgm:prSet presAssocID="{E8C964C6-E534-4580-A83D-9D950AE0CE5F}" presName="spacer" presStyleCnt="0"/>
      <dgm:spPr>
        <a:scene3d>
          <a:camera prst="orthographicFront"/>
          <a:lightRig rig="threePt" dir="t"/>
        </a:scene3d>
        <a:sp3d>
          <a:bevelT/>
          <a:bevelB/>
        </a:sp3d>
      </dgm:spPr>
    </dgm:pt>
    <dgm:pt modelId="{78E044D7-7815-8B41-A851-3D8C5316D62E}" type="pres">
      <dgm:prSet presAssocID="{D5B379F3-224D-41A5-969B-B202237879FF}" presName="parentText" presStyleLbl="node1" presStyleIdx="2" presStyleCnt="3">
        <dgm:presLayoutVars>
          <dgm:chMax val="0"/>
          <dgm:bulletEnabled val="1"/>
        </dgm:presLayoutVars>
      </dgm:prSet>
      <dgm:spPr/>
    </dgm:pt>
  </dgm:ptLst>
  <dgm:cxnLst>
    <dgm:cxn modelId="{D4C6701E-D633-493B-8EAF-DBC9A1DCB083}" srcId="{18C20610-9AB3-42C4-AFE0-4FA762170BEC}" destId="{ED49C2A1-86D3-4BA4-97D8-BD265D458261}" srcOrd="0" destOrd="0" parTransId="{2E07C349-BDD2-4ED3-A906-C7362AB6437A}" sibTransId="{53FF627E-EF62-47ED-AC51-8106A59C660E}"/>
    <dgm:cxn modelId="{7D594A28-01B3-4920-AA20-15B6466E67C9}" srcId="{18C20610-9AB3-42C4-AFE0-4FA762170BEC}" destId="{D5B379F3-224D-41A5-969B-B202237879FF}" srcOrd="2" destOrd="0" parTransId="{8980B071-4A55-49D2-A2D0-77535E7AEAF1}" sibTransId="{10417972-6A2C-407A-87D5-CD0BA3606807}"/>
    <dgm:cxn modelId="{D4215028-532B-7647-A6D9-AEA6BA3AD150}" type="presOf" srcId="{D5B379F3-224D-41A5-969B-B202237879FF}" destId="{78E044D7-7815-8B41-A851-3D8C5316D62E}" srcOrd="0" destOrd="0" presId="urn:microsoft.com/office/officeart/2005/8/layout/vList2"/>
    <dgm:cxn modelId="{AC796B36-B525-384D-A792-1AA8B6138571}" type="presOf" srcId="{75F3AEFC-9189-440C-9660-E35EAE08ABF9}" destId="{6E7D7059-CFB4-9C48-8499-05B1BF242421}" srcOrd="0" destOrd="0" presId="urn:microsoft.com/office/officeart/2005/8/layout/vList2"/>
    <dgm:cxn modelId="{6201E07D-2DD6-4B94-B82E-5F17CAAE2314}" srcId="{18C20610-9AB3-42C4-AFE0-4FA762170BEC}" destId="{75F3AEFC-9189-440C-9660-E35EAE08ABF9}" srcOrd="1" destOrd="0" parTransId="{E6DBD916-014A-46AE-B705-97C8EEB30D6F}" sibTransId="{E8C964C6-E534-4580-A83D-9D950AE0CE5F}"/>
    <dgm:cxn modelId="{D60AA99A-C5A3-904E-A892-143AE7F67FFA}" type="presOf" srcId="{18C20610-9AB3-42C4-AFE0-4FA762170BEC}" destId="{E9D9E034-458F-7B43-B2C6-DBD4C6D31E4C}" srcOrd="0" destOrd="0" presId="urn:microsoft.com/office/officeart/2005/8/layout/vList2"/>
    <dgm:cxn modelId="{147D59AC-3027-514C-962D-4582DC52A6E7}" type="presOf" srcId="{ED49C2A1-86D3-4BA4-97D8-BD265D458261}" destId="{9D4F3B5D-D67F-F844-9C10-0EF32AA906C7}" srcOrd="0" destOrd="0" presId="urn:microsoft.com/office/officeart/2005/8/layout/vList2"/>
    <dgm:cxn modelId="{55F3F074-A559-C549-B67A-91BA5ABB5F48}" type="presParOf" srcId="{E9D9E034-458F-7B43-B2C6-DBD4C6D31E4C}" destId="{9D4F3B5D-D67F-F844-9C10-0EF32AA906C7}" srcOrd="0" destOrd="0" presId="urn:microsoft.com/office/officeart/2005/8/layout/vList2"/>
    <dgm:cxn modelId="{76B9E39E-2AF9-D841-B6C2-9419625F201A}" type="presParOf" srcId="{E9D9E034-458F-7B43-B2C6-DBD4C6D31E4C}" destId="{E689A1A3-2D1C-CF4D-9885-48D6435006A2}" srcOrd="1" destOrd="0" presId="urn:microsoft.com/office/officeart/2005/8/layout/vList2"/>
    <dgm:cxn modelId="{A2EC5598-EE89-E743-846C-6609FACF04FB}" type="presParOf" srcId="{E9D9E034-458F-7B43-B2C6-DBD4C6D31E4C}" destId="{6E7D7059-CFB4-9C48-8499-05B1BF242421}" srcOrd="2" destOrd="0" presId="urn:microsoft.com/office/officeart/2005/8/layout/vList2"/>
    <dgm:cxn modelId="{6D0C13A2-8C59-334D-BF16-2D0E9361CD36}" type="presParOf" srcId="{E9D9E034-458F-7B43-B2C6-DBD4C6D31E4C}" destId="{3AC4366E-3274-F644-B628-5FEF044FF7B5}" srcOrd="3" destOrd="0" presId="urn:microsoft.com/office/officeart/2005/8/layout/vList2"/>
    <dgm:cxn modelId="{146CF15B-B787-DD43-A49B-52E3E45513ED}" type="presParOf" srcId="{E9D9E034-458F-7B43-B2C6-DBD4C6D31E4C}" destId="{78E044D7-7815-8B41-A851-3D8C5316D62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9941BA-FC37-4E5C-8E99-3712F59769C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96EB2B0-B94D-4E47-8CDA-934D0F1369FB}">
      <dgm:prSet/>
      <dgm:spPr>
        <a:scene3d>
          <a:camera prst="orthographicFront"/>
          <a:lightRig rig="threePt" dir="t"/>
        </a:scene3d>
        <a:sp3d>
          <a:bevelT/>
          <a:bevelB/>
        </a:sp3d>
      </dgm:spPr>
      <dgm:t>
        <a:bodyPr/>
        <a:lstStyle/>
        <a:p>
          <a:r>
            <a:rPr lang="fr-FR" dirty="0"/>
            <a:t>La taille de la base de donnée n’est pas assez importante pour permettre un résultat réellement efficace. </a:t>
          </a:r>
          <a:endParaRPr lang="en-US" dirty="0"/>
        </a:p>
      </dgm:t>
    </dgm:pt>
    <dgm:pt modelId="{EDC979AF-CFA7-46A3-AADF-ACD29609377C}" type="parTrans" cxnId="{51A5CCFA-3372-4763-90E7-91E3BF39D860}">
      <dgm:prSet/>
      <dgm:spPr/>
      <dgm:t>
        <a:bodyPr/>
        <a:lstStyle/>
        <a:p>
          <a:endParaRPr lang="en-US"/>
        </a:p>
      </dgm:t>
    </dgm:pt>
    <dgm:pt modelId="{C5819947-D2A1-4D22-AD97-1D7D5075BB2D}" type="sibTrans" cxnId="{51A5CCFA-3372-4763-90E7-91E3BF39D860}">
      <dgm:prSet/>
      <dgm:spPr/>
      <dgm:t>
        <a:bodyPr/>
        <a:lstStyle/>
        <a:p>
          <a:endParaRPr lang="en-US"/>
        </a:p>
      </dgm:t>
    </dgm:pt>
    <dgm:pt modelId="{0D794EE3-F3CE-4430-BA7F-470CF3C9008A}">
      <dgm:prSet/>
      <dgm:spPr>
        <a:scene3d>
          <a:camera prst="orthographicFront"/>
          <a:lightRig rig="threePt" dir="t"/>
        </a:scene3d>
        <a:sp3d>
          <a:bevelT/>
          <a:bevelB/>
        </a:sp3d>
      </dgm:spPr>
      <dgm:t>
        <a:bodyPr/>
        <a:lstStyle/>
        <a:p>
          <a:r>
            <a:rPr lang="fr-FR"/>
            <a:t>Un traitement des outliers peut être envisager, mais pour cela, les données doivent être plus importante. </a:t>
          </a:r>
          <a:endParaRPr lang="en-US"/>
        </a:p>
      </dgm:t>
    </dgm:pt>
    <dgm:pt modelId="{1774CA70-AE41-42C9-9C7B-E70E15C1DD8C}" type="parTrans" cxnId="{A4910C37-75E4-4E35-AD63-5CA1258177BD}">
      <dgm:prSet/>
      <dgm:spPr/>
      <dgm:t>
        <a:bodyPr/>
        <a:lstStyle/>
        <a:p>
          <a:endParaRPr lang="en-US"/>
        </a:p>
      </dgm:t>
    </dgm:pt>
    <dgm:pt modelId="{4E15EC03-99A9-40FA-9FD9-89442D77EEC8}" type="sibTrans" cxnId="{A4910C37-75E4-4E35-AD63-5CA1258177BD}">
      <dgm:prSet/>
      <dgm:spPr/>
      <dgm:t>
        <a:bodyPr/>
        <a:lstStyle/>
        <a:p>
          <a:endParaRPr lang="en-US"/>
        </a:p>
      </dgm:t>
    </dgm:pt>
    <dgm:pt modelId="{240EA1CD-BF1E-4E72-AE4A-DFF890EC5009}">
      <dgm:prSet/>
      <dgm:spPr>
        <a:scene3d>
          <a:camera prst="orthographicFront"/>
          <a:lightRig rig="threePt" dir="t"/>
        </a:scene3d>
        <a:sp3d>
          <a:bevelT/>
          <a:bevelB/>
        </a:sp3d>
      </dgm:spPr>
      <dgm:t>
        <a:bodyPr/>
        <a:lstStyle/>
        <a:p>
          <a:r>
            <a:rPr lang="fr-FR"/>
            <a:t>Une meilleur connaissance de l’ingénieurerie énergetique serait un plus afin d’améliorer le feature engineering.</a:t>
          </a:r>
          <a:endParaRPr lang="en-US"/>
        </a:p>
      </dgm:t>
    </dgm:pt>
    <dgm:pt modelId="{34B32354-71BD-48AC-AB6B-FD2F881DFE5B}" type="parTrans" cxnId="{C4B86D55-C0F6-449C-99FB-6D3F439301C7}">
      <dgm:prSet/>
      <dgm:spPr/>
      <dgm:t>
        <a:bodyPr/>
        <a:lstStyle/>
        <a:p>
          <a:endParaRPr lang="en-US"/>
        </a:p>
      </dgm:t>
    </dgm:pt>
    <dgm:pt modelId="{9880A169-33A3-4ADE-8790-68227BB9FBC4}" type="sibTrans" cxnId="{C4B86D55-C0F6-449C-99FB-6D3F439301C7}">
      <dgm:prSet/>
      <dgm:spPr/>
      <dgm:t>
        <a:bodyPr/>
        <a:lstStyle/>
        <a:p>
          <a:endParaRPr lang="en-US"/>
        </a:p>
      </dgm:t>
    </dgm:pt>
    <dgm:pt modelId="{5DB8E03A-DB50-1F4C-ADC4-78C75AB88954}" type="pres">
      <dgm:prSet presAssocID="{8B9941BA-FC37-4E5C-8E99-3712F59769C5}" presName="hierChild1" presStyleCnt="0">
        <dgm:presLayoutVars>
          <dgm:chPref val="1"/>
          <dgm:dir/>
          <dgm:animOne val="branch"/>
          <dgm:animLvl val="lvl"/>
          <dgm:resizeHandles/>
        </dgm:presLayoutVars>
      </dgm:prSet>
      <dgm:spPr/>
    </dgm:pt>
    <dgm:pt modelId="{1D30A722-979E-0941-9A60-CE16AE44DF0B}" type="pres">
      <dgm:prSet presAssocID="{B96EB2B0-B94D-4E47-8CDA-934D0F1369FB}" presName="hierRoot1" presStyleCnt="0"/>
      <dgm:spPr>
        <a:scene3d>
          <a:camera prst="orthographicFront"/>
          <a:lightRig rig="threePt" dir="t"/>
        </a:scene3d>
        <a:sp3d>
          <a:bevelT/>
          <a:bevelB/>
        </a:sp3d>
      </dgm:spPr>
    </dgm:pt>
    <dgm:pt modelId="{DF122F82-1704-9142-B8BF-0E890005B84A}" type="pres">
      <dgm:prSet presAssocID="{B96EB2B0-B94D-4E47-8CDA-934D0F1369FB}" presName="composite" presStyleCnt="0"/>
      <dgm:spPr>
        <a:scene3d>
          <a:camera prst="orthographicFront"/>
          <a:lightRig rig="threePt" dir="t"/>
        </a:scene3d>
        <a:sp3d>
          <a:bevelT/>
          <a:bevelB/>
        </a:sp3d>
      </dgm:spPr>
    </dgm:pt>
    <dgm:pt modelId="{B8DAD585-4E25-B241-8D97-A7B907122661}" type="pres">
      <dgm:prSet presAssocID="{B96EB2B0-B94D-4E47-8CDA-934D0F1369FB}" presName="background" presStyleLbl="node0" presStyleIdx="0" presStyleCnt="3"/>
      <dgm:spPr>
        <a:scene3d>
          <a:camera prst="orthographicFront"/>
          <a:lightRig rig="threePt" dir="t"/>
        </a:scene3d>
        <a:sp3d>
          <a:bevelT/>
          <a:bevelB/>
        </a:sp3d>
      </dgm:spPr>
    </dgm:pt>
    <dgm:pt modelId="{D4DA27EF-B8B1-EC4A-8887-30D14E941974}" type="pres">
      <dgm:prSet presAssocID="{B96EB2B0-B94D-4E47-8CDA-934D0F1369FB}" presName="text" presStyleLbl="fgAcc0" presStyleIdx="0" presStyleCnt="3">
        <dgm:presLayoutVars>
          <dgm:chPref val="3"/>
        </dgm:presLayoutVars>
      </dgm:prSet>
      <dgm:spPr/>
    </dgm:pt>
    <dgm:pt modelId="{E1D7D92B-2AA5-2842-8724-53B2E40A92B2}" type="pres">
      <dgm:prSet presAssocID="{B96EB2B0-B94D-4E47-8CDA-934D0F1369FB}" presName="hierChild2" presStyleCnt="0"/>
      <dgm:spPr>
        <a:scene3d>
          <a:camera prst="orthographicFront"/>
          <a:lightRig rig="threePt" dir="t"/>
        </a:scene3d>
        <a:sp3d>
          <a:bevelT/>
          <a:bevelB/>
        </a:sp3d>
      </dgm:spPr>
    </dgm:pt>
    <dgm:pt modelId="{F8066F91-B492-E144-8233-87EA05372409}" type="pres">
      <dgm:prSet presAssocID="{0D794EE3-F3CE-4430-BA7F-470CF3C9008A}" presName="hierRoot1" presStyleCnt="0"/>
      <dgm:spPr>
        <a:scene3d>
          <a:camera prst="orthographicFront"/>
          <a:lightRig rig="threePt" dir="t"/>
        </a:scene3d>
        <a:sp3d>
          <a:bevelT/>
          <a:bevelB/>
        </a:sp3d>
      </dgm:spPr>
    </dgm:pt>
    <dgm:pt modelId="{93DF4C60-63C5-3D4B-BFB6-ED9D907F220F}" type="pres">
      <dgm:prSet presAssocID="{0D794EE3-F3CE-4430-BA7F-470CF3C9008A}" presName="composite" presStyleCnt="0"/>
      <dgm:spPr>
        <a:scene3d>
          <a:camera prst="orthographicFront"/>
          <a:lightRig rig="threePt" dir="t"/>
        </a:scene3d>
        <a:sp3d>
          <a:bevelT/>
          <a:bevelB/>
        </a:sp3d>
      </dgm:spPr>
    </dgm:pt>
    <dgm:pt modelId="{DB072034-3850-234D-A0C9-A1430E27C8FD}" type="pres">
      <dgm:prSet presAssocID="{0D794EE3-F3CE-4430-BA7F-470CF3C9008A}" presName="background" presStyleLbl="node0" presStyleIdx="1" presStyleCnt="3"/>
      <dgm:spPr>
        <a:scene3d>
          <a:camera prst="orthographicFront"/>
          <a:lightRig rig="threePt" dir="t"/>
        </a:scene3d>
        <a:sp3d>
          <a:bevelT/>
          <a:bevelB/>
        </a:sp3d>
      </dgm:spPr>
    </dgm:pt>
    <dgm:pt modelId="{779E43EC-2B42-6E4D-9919-8FC7D3D84DC2}" type="pres">
      <dgm:prSet presAssocID="{0D794EE3-F3CE-4430-BA7F-470CF3C9008A}" presName="text" presStyleLbl="fgAcc0" presStyleIdx="1" presStyleCnt="3">
        <dgm:presLayoutVars>
          <dgm:chPref val="3"/>
        </dgm:presLayoutVars>
      </dgm:prSet>
      <dgm:spPr/>
    </dgm:pt>
    <dgm:pt modelId="{7FD0E629-BEEB-C144-97C9-689E4F372011}" type="pres">
      <dgm:prSet presAssocID="{0D794EE3-F3CE-4430-BA7F-470CF3C9008A}" presName="hierChild2" presStyleCnt="0"/>
      <dgm:spPr>
        <a:scene3d>
          <a:camera prst="orthographicFront"/>
          <a:lightRig rig="threePt" dir="t"/>
        </a:scene3d>
        <a:sp3d>
          <a:bevelT/>
          <a:bevelB/>
        </a:sp3d>
      </dgm:spPr>
    </dgm:pt>
    <dgm:pt modelId="{5ADEB480-527C-0F45-BC08-7138AB62696C}" type="pres">
      <dgm:prSet presAssocID="{240EA1CD-BF1E-4E72-AE4A-DFF890EC5009}" presName="hierRoot1" presStyleCnt="0"/>
      <dgm:spPr>
        <a:scene3d>
          <a:camera prst="orthographicFront"/>
          <a:lightRig rig="threePt" dir="t"/>
        </a:scene3d>
        <a:sp3d>
          <a:bevelT/>
          <a:bevelB/>
        </a:sp3d>
      </dgm:spPr>
    </dgm:pt>
    <dgm:pt modelId="{AB6AAB91-001A-3646-8279-29C8B2D32624}" type="pres">
      <dgm:prSet presAssocID="{240EA1CD-BF1E-4E72-AE4A-DFF890EC5009}" presName="composite" presStyleCnt="0"/>
      <dgm:spPr>
        <a:scene3d>
          <a:camera prst="orthographicFront"/>
          <a:lightRig rig="threePt" dir="t"/>
        </a:scene3d>
        <a:sp3d>
          <a:bevelT/>
          <a:bevelB/>
        </a:sp3d>
      </dgm:spPr>
    </dgm:pt>
    <dgm:pt modelId="{3E40E26E-E1F0-7348-BEEB-31924FDCA430}" type="pres">
      <dgm:prSet presAssocID="{240EA1CD-BF1E-4E72-AE4A-DFF890EC5009}" presName="background" presStyleLbl="node0" presStyleIdx="2" presStyleCnt="3"/>
      <dgm:spPr>
        <a:scene3d>
          <a:camera prst="orthographicFront"/>
          <a:lightRig rig="threePt" dir="t"/>
        </a:scene3d>
        <a:sp3d>
          <a:bevelT/>
          <a:bevelB/>
        </a:sp3d>
      </dgm:spPr>
    </dgm:pt>
    <dgm:pt modelId="{72FFD842-FBBA-ED4C-960B-9D0133359CFF}" type="pres">
      <dgm:prSet presAssocID="{240EA1CD-BF1E-4E72-AE4A-DFF890EC5009}" presName="text" presStyleLbl="fgAcc0" presStyleIdx="2" presStyleCnt="3">
        <dgm:presLayoutVars>
          <dgm:chPref val="3"/>
        </dgm:presLayoutVars>
      </dgm:prSet>
      <dgm:spPr/>
    </dgm:pt>
    <dgm:pt modelId="{3027A7AA-D5CF-3145-BE2B-F0CBFBE85826}" type="pres">
      <dgm:prSet presAssocID="{240EA1CD-BF1E-4E72-AE4A-DFF890EC5009}" presName="hierChild2" presStyleCnt="0"/>
      <dgm:spPr>
        <a:scene3d>
          <a:camera prst="orthographicFront"/>
          <a:lightRig rig="threePt" dir="t"/>
        </a:scene3d>
        <a:sp3d>
          <a:bevelT/>
          <a:bevelB/>
        </a:sp3d>
      </dgm:spPr>
    </dgm:pt>
  </dgm:ptLst>
  <dgm:cxnLst>
    <dgm:cxn modelId="{3A253F06-5772-3F4D-A910-0AF8AED022EE}" type="presOf" srcId="{0D794EE3-F3CE-4430-BA7F-470CF3C9008A}" destId="{779E43EC-2B42-6E4D-9919-8FC7D3D84DC2}" srcOrd="0" destOrd="0" presId="urn:microsoft.com/office/officeart/2005/8/layout/hierarchy1"/>
    <dgm:cxn modelId="{A4910C37-75E4-4E35-AD63-5CA1258177BD}" srcId="{8B9941BA-FC37-4E5C-8E99-3712F59769C5}" destId="{0D794EE3-F3CE-4430-BA7F-470CF3C9008A}" srcOrd="1" destOrd="0" parTransId="{1774CA70-AE41-42C9-9C7B-E70E15C1DD8C}" sibTransId="{4E15EC03-99A9-40FA-9FD9-89442D77EEC8}"/>
    <dgm:cxn modelId="{C4B86D55-C0F6-449C-99FB-6D3F439301C7}" srcId="{8B9941BA-FC37-4E5C-8E99-3712F59769C5}" destId="{240EA1CD-BF1E-4E72-AE4A-DFF890EC5009}" srcOrd="2" destOrd="0" parTransId="{34B32354-71BD-48AC-AB6B-FD2F881DFE5B}" sibTransId="{9880A169-33A3-4ADE-8790-68227BB9FBC4}"/>
    <dgm:cxn modelId="{F38A816A-DA0F-0B48-A53B-17DA995A8C56}" type="presOf" srcId="{B96EB2B0-B94D-4E47-8CDA-934D0F1369FB}" destId="{D4DA27EF-B8B1-EC4A-8887-30D14E941974}" srcOrd="0" destOrd="0" presId="urn:microsoft.com/office/officeart/2005/8/layout/hierarchy1"/>
    <dgm:cxn modelId="{AFE1B1A6-6474-4044-A789-E749D9A09570}" type="presOf" srcId="{8B9941BA-FC37-4E5C-8E99-3712F59769C5}" destId="{5DB8E03A-DB50-1F4C-ADC4-78C75AB88954}" srcOrd="0" destOrd="0" presId="urn:microsoft.com/office/officeart/2005/8/layout/hierarchy1"/>
    <dgm:cxn modelId="{39AAE0E2-50AD-AD49-B2E7-9B192D40EE43}" type="presOf" srcId="{240EA1CD-BF1E-4E72-AE4A-DFF890EC5009}" destId="{72FFD842-FBBA-ED4C-960B-9D0133359CFF}" srcOrd="0" destOrd="0" presId="urn:microsoft.com/office/officeart/2005/8/layout/hierarchy1"/>
    <dgm:cxn modelId="{51A5CCFA-3372-4763-90E7-91E3BF39D860}" srcId="{8B9941BA-FC37-4E5C-8E99-3712F59769C5}" destId="{B96EB2B0-B94D-4E47-8CDA-934D0F1369FB}" srcOrd="0" destOrd="0" parTransId="{EDC979AF-CFA7-46A3-AADF-ACD29609377C}" sibTransId="{C5819947-D2A1-4D22-AD97-1D7D5075BB2D}"/>
    <dgm:cxn modelId="{6E312686-5FAF-F744-A1E7-1C9EE5C8242C}" type="presParOf" srcId="{5DB8E03A-DB50-1F4C-ADC4-78C75AB88954}" destId="{1D30A722-979E-0941-9A60-CE16AE44DF0B}" srcOrd="0" destOrd="0" presId="urn:microsoft.com/office/officeart/2005/8/layout/hierarchy1"/>
    <dgm:cxn modelId="{A9105FD1-1F56-5A4D-8AF0-C7AF68B30336}" type="presParOf" srcId="{1D30A722-979E-0941-9A60-CE16AE44DF0B}" destId="{DF122F82-1704-9142-B8BF-0E890005B84A}" srcOrd="0" destOrd="0" presId="urn:microsoft.com/office/officeart/2005/8/layout/hierarchy1"/>
    <dgm:cxn modelId="{61F38326-8982-1C4C-99CE-687D498337BB}" type="presParOf" srcId="{DF122F82-1704-9142-B8BF-0E890005B84A}" destId="{B8DAD585-4E25-B241-8D97-A7B907122661}" srcOrd="0" destOrd="0" presId="urn:microsoft.com/office/officeart/2005/8/layout/hierarchy1"/>
    <dgm:cxn modelId="{2CC04DCF-C871-5149-AE81-71B9A08C8FEA}" type="presParOf" srcId="{DF122F82-1704-9142-B8BF-0E890005B84A}" destId="{D4DA27EF-B8B1-EC4A-8887-30D14E941974}" srcOrd="1" destOrd="0" presId="urn:microsoft.com/office/officeart/2005/8/layout/hierarchy1"/>
    <dgm:cxn modelId="{80046A08-0050-0441-BD9D-0FB2E9603201}" type="presParOf" srcId="{1D30A722-979E-0941-9A60-CE16AE44DF0B}" destId="{E1D7D92B-2AA5-2842-8724-53B2E40A92B2}" srcOrd="1" destOrd="0" presId="urn:microsoft.com/office/officeart/2005/8/layout/hierarchy1"/>
    <dgm:cxn modelId="{04F762AF-5CED-9C49-BC7B-ABF1A8FE72AA}" type="presParOf" srcId="{5DB8E03A-DB50-1F4C-ADC4-78C75AB88954}" destId="{F8066F91-B492-E144-8233-87EA05372409}" srcOrd="1" destOrd="0" presId="urn:microsoft.com/office/officeart/2005/8/layout/hierarchy1"/>
    <dgm:cxn modelId="{D7864203-C045-1F41-9004-0871C20D57B6}" type="presParOf" srcId="{F8066F91-B492-E144-8233-87EA05372409}" destId="{93DF4C60-63C5-3D4B-BFB6-ED9D907F220F}" srcOrd="0" destOrd="0" presId="urn:microsoft.com/office/officeart/2005/8/layout/hierarchy1"/>
    <dgm:cxn modelId="{DC9447E9-3F8C-D849-A1DD-2DFA68EE153D}" type="presParOf" srcId="{93DF4C60-63C5-3D4B-BFB6-ED9D907F220F}" destId="{DB072034-3850-234D-A0C9-A1430E27C8FD}" srcOrd="0" destOrd="0" presId="urn:microsoft.com/office/officeart/2005/8/layout/hierarchy1"/>
    <dgm:cxn modelId="{4E373050-F193-4E44-9584-B41EDED3F421}" type="presParOf" srcId="{93DF4C60-63C5-3D4B-BFB6-ED9D907F220F}" destId="{779E43EC-2B42-6E4D-9919-8FC7D3D84DC2}" srcOrd="1" destOrd="0" presId="urn:microsoft.com/office/officeart/2005/8/layout/hierarchy1"/>
    <dgm:cxn modelId="{FAA3579F-F230-FF41-8A5B-06109CBCB1EB}" type="presParOf" srcId="{F8066F91-B492-E144-8233-87EA05372409}" destId="{7FD0E629-BEEB-C144-97C9-689E4F372011}" srcOrd="1" destOrd="0" presId="urn:microsoft.com/office/officeart/2005/8/layout/hierarchy1"/>
    <dgm:cxn modelId="{6AB13A62-312A-1E4D-A88E-9324416E2BD5}" type="presParOf" srcId="{5DB8E03A-DB50-1F4C-ADC4-78C75AB88954}" destId="{5ADEB480-527C-0F45-BC08-7138AB62696C}" srcOrd="2" destOrd="0" presId="urn:microsoft.com/office/officeart/2005/8/layout/hierarchy1"/>
    <dgm:cxn modelId="{936D4804-57FA-3E4D-B158-D6610D4EF6CA}" type="presParOf" srcId="{5ADEB480-527C-0F45-BC08-7138AB62696C}" destId="{AB6AAB91-001A-3646-8279-29C8B2D32624}" srcOrd="0" destOrd="0" presId="urn:microsoft.com/office/officeart/2005/8/layout/hierarchy1"/>
    <dgm:cxn modelId="{EB93FE1F-B64F-C44F-B58F-3D5895A454D4}" type="presParOf" srcId="{AB6AAB91-001A-3646-8279-29C8B2D32624}" destId="{3E40E26E-E1F0-7348-BEEB-31924FDCA430}" srcOrd="0" destOrd="0" presId="urn:microsoft.com/office/officeart/2005/8/layout/hierarchy1"/>
    <dgm:cxn modelId="{CF860E7B-2D64-C64D-BC0A-BAC35ABA471C}" type="presParOf" srcId="{AB6AAB91-001A-3646-8279-29C8B2D32624}" destId="{72FFD842-FBBA-ED4C-960B-9D0133359CFF}" srcOrd="1" destOrd="0" presId="urn:microsoft.com/office/officeart/2005/8/layout/hierarchy1"/>
    <dgm:cxn modelId="{A96D8C89-9B39-8D43-8ECC-B8511AA4DA85}" type="presParOf" srcId="{5ADEB480-527C-0F45-BC08-7138AB62696C}" destId="{3027A7AA-D5CF-3145-BE2B-F0CBFBE8582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ED037-2625-944A-9A29-53FB0C71D177}">
      <dsp:nvSpPr>
        <dsp:cNvPr id="0" name=""/>
        <dsp:cNvSpPr/>
      </dsp:nvSpPr>
      <dsp:spPr>
        <a:xfrm>
          <a:off x="0" y="208119"/>
          <a:ext cx="6628804" cy="3978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ood"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1" kern="1200" dirty="0"/>
            <a:t>Introduction</a:t>
          </a:r>
          <a:endParaRPr lang="en-US" sz="1700" kern="1200" dirty="0"/>
        </a:p>
      </dsp:txBody>
      <dsp:txXfrm>
        <a:off x="19419" y="227538"/>
        <a:ext cx="6589966" cy="358962"/>
      </dsp:txXfrm>
    </dsp:sp>
    <dsp:sp modelId="{F4589B24-CFCD-BA47-9406-7619799B8F3D}">
      <dsp:nvSpPr>
        <dsp:cNvPr id="0" name=""/>
        <dsp:cNvSpPr/>
      </dsp:nvSpPr>
      <dsp:spPr>
        <a:xfrm>
          <a:off x="0" y="605919"/>
          <a:ext cx="6628804"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12700" rIns="71120" bIns="12700" numCol="1" spcCol="1270" anchor="t" anchorCtr="0">
          <a:noAutofit/>
        </a:bodyPr>
        <a:lstStyle/>
        <a:p>
          <a:pPr marL="57150" lvl="1" indent="-57150" algn="l" defTabSz="444500">
            <a:lnSpc>
              <a:spcPct val="90000"/>
            </a:lnSpc>
            <a:spcBef>
              <a:spcPct val="0"/>
            </a:spcBef>
            <a:spcAft>
              <a:spcPct val="20000"/>
            </a:spcAft>
            <a:buChar char="•"/>
          </a:pPr>
          <a:r>
            <a:rPr lang="fr-FR" sz="1000" kern="1200" dirty="0"/>
            <a:t>Présentation de l’appel à projet</a:t>
          </a:r>
          <a:endParaRPr lang="en-US" sz="1000" kern="1200" dirty="0"/>
        </a:p>
      </dsp:txBody>
      <dsp:txXfrm>
        <a:off x="0" y="605919"/>
        <a:ext cx="6628804" cy="281520"/>
      </dsp:txXfrm>
    </dsp:sp>
    <dsp:sp modelId="{2AE95E4F-664A-9043-A7C5-B280972C5B37}">
      <dsp:nvSpPr>
        <dsp:cNvPr id="0" name=""/>
        <dsp:cNvSpPr/>
      </dsp:nvSpPr>
      <dsp:spPr>
        <a:xfrm>
          <a:off x="0" y="808328"/>
          <a:ext cx="6628804" cy="397800"/>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ood"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1" kern="1200" dirty="0"/>
            <a:t>01 – Présentation du jeu de données et du </a:t>
          </a:r>
          <a:r>
            <a:rPr lang="fr-FR" sz="1700" b="1" kern="1200" dirty="0" err="1"/>
            <a:t>feature</a:t>
          </a:r>
          <a:r>
            <a:rPr lang="fr-FR" sz="1700" b="1" kern="1200" dirty="0"/>
            <a:t> engineering</a:t>
          </a:r>
          <a:endParaRPr lang="en-US" sz="1700" kern="1200" dirty="0"/>
        </a:p>
      </dsp:txBody>
      <dsp:txXfrm>
        <a:off x="19419" y="827747"/>
        <a:ext cx="6589966" cy="358962"/>
      </dsp:txXfrm>
    </dsp:sp>
    <dsp:sp modelId="{309584A4-4A06-3F4E-872C-6C5A368CE02A}">
      <dsp:nvSpPr>
        <dsp:cNvPr id="0" name=""/>
        <dsp:cNvSpPr/>
      </dsp:nvSpPr>
      <dsp:spPr>
        <a:xfrm>
          <a:off x="0" y="1285239"/>
          <a:ext cx="6628804" cy="130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t>Structure du jeu de </a:t>
          </a:r>
          <a:r>
            <a:rPr lang="en-US" sz="1000" kern="1200" dirty="0" err="1"/>
            <a:t>données</a:t>
          </a:r>
          <a:endParaRPr lang="fr-FR" sz="1000" kern="1200" dirty="0"/>
        </a:p>
        <a:p>
          <a:pPr marL="57150" lvl="1" indent="-57150" algn="l" defTabSz="444500">
            <a:lnSpc>
              <a:spcPct val="90000"/>
            </a:lnSpc>
            <a:spcBef>
              <a:spcPct val="0"/>
            </a:spcBef>
            <a:spcAft>
              <a:spcPct val="20000"/>
            </a:spcAft>
            <a:buChar char="•"/>
          </a:pPr>
          <a:r>
            <a:rPr lang="fr-FR" sz="1000" b="0" kern="1200" dirty="0">
              <a:effectLst/>
              <a:latin typeface="+mn-lt"/>
              <a:cs typeface="Calibri" panose="020F0502020204030204" pitchFamily="34" charset="0"/>
            </a:rPr>
            <a:t>Démarche méthodologique du nettoyage du jeu de données</a:t>
          </a:r>
          <a:endParaRPr lang="fr-FR" sz="1000" b="0" kern="1200" dirty="0">
            <a:latin typeface="+mn-lt"/>
          </a:endParaRPr>
        </a:p>
        <a:p>
          <a:pPr marL="57150" lvl="1" indent="-57150" algn="l" defTabSz="444500">
            <a:lnSpc>
              <a:spcPct val="90000"/>
            </a:lnSpc>
            <a:spcBef>
              <a:spcPct val="0"/>
            </a:spcBef>
            <a:spcAft>
              <a:spcPct val="20000"/>
            </a:spcAft>
            <a:buChar char="•"/>
          </a:pPr>
          <a:r>
            <a:rPr lang="en-US" sz="1000" kern="1200" dirty="0" err="1">
              <a:solidFill>
                <a:schemeClr val="tx1"/>
              </a:solidFill>
              <a:effectLst/>
              <a:latin typeface="+mj-lt"/>
              <a:ea typeface="+mj-ea"/>
              <a:cs typeface="+mj-cs"/>
            </a:rPr>
            <a:t>Traitement</a:t>
          </a:r>
          <a:r>
            <a:rPr lang="en-US" sz="1000" kern="1200" dirty="0">
              <a:solidFill>
                <a:schemeClr val="tx1"/>
              </a:solidFill>
              <a:effectLst/>
              <a:latin typeface="+mj-lt"/>
              <a:ea typeface="+mj-ea"/>
              <a:cs typeface="+mj-cs"/>
            </a:rPr>
            <a:t> des outliers </a:t>
          </a:r>
          <a:endParaRPr lang="fr-FR" sz="1000" kern="1200" dirty="0">
            <a:solidFill>
              <a:schemeClr val="tx1"/>
            </a:solidFill>
          </a:endParaRPr>
        </a:p>
        <a:p>
          <a:pPr marL="57150" lvl="1" indent="-57150" algn="l" defTabSz="444500">
            <a:lnSpc>
              <a:spcPct val="90000"/>
            </a:lnSpc>
            <a:spcBef>
              <a:spcPct val="0"/>
            </a:spcBef>
            <a:spcAft>
              <a:spcPct val="20000"/>
            </a:spcAft>
            <a:buChar char="•"/>
          </a:pPr>
          <a:r>
            <a:rPr lang="en-US" sz="1000" kern="1200" dirty="0">
              <a:solidFill>
                <a:schemeClr val="tx1"/>
              </a:solidFill>
              <a:effectLst/>
              <a:latin typeface="+mj-lt"/>
              <a:ea typeface="+mj-ea"/>
              <a:cs typeface="+mj-cs"/>
            </a:rPr>
            <a:t>Feature En</a:t>
          </a:r>
          <a:r>
            <a:rPr lang="en-US" sz="1000" kern="1200" dirty="0">
              <a:solidFill>
                <a:schemeClr val="tx1"/>
              </a:solidFill>
              <a:latin typeface="+mj-lt"/>
              <a:ea typeface="+mj-ea"/>
              <a:cs typeface="+mj-cs"/>
            </a:rPr>
            <a:t>gineering</a:t>
          </a:r>
          <a:endParaRPr lang="fr-FR" sz="1000" kern="1200" dirty="0">
            <a:solidFill>
              <a:schemeClr val="tx1"/>
            </a:solidFill>
          </a:endParaRPr>
        </a:p>
        <a:p>
          <a:pPr marL="57150" lvl="1" indent="-57150" algn="l" defTabSz="444500">
            <a:lnSpc>
              <a:spcPct val="90000"/>
            </a:lnSpc>
            <a:spcBef>
              <a:spcPct val="0"/>
            </a:spcBef>
            <a:spcAft>
              <a:spcPct val="20000"/>
            </a:spcAft>
            <a:buChar char="•"/>
          </a:pPr>
          <a:r>
            <a:rPr lang="en-US" sz="1000" kern="1200" dirty="0"/>
            <a:t>Analyses </a:t>
          </a:r>
          <a:r>
            <a:rPr lang="en-US" sz="1000" kern="1200" dirty="0" err="1"/>
            <a:t>Exploratoires</a:t>
          </a:r>
          <a:r>
            <a:rPr lang="en-US" sz="1000" kern="1200" dirty="0"/>
            <a:t> </a:t>
          </a:r>
          <a:endParaRPr lang="fr-FR" sz="1000" kern="1200" dirty="0"/>
        </a:p>
        <a:p>
          <a:pPr marL="114300" lvl="2" indent="-57150" algn="l" defTabSz="444500">
            <a:lnSpc>
              <a:spcPct val="90000"/>
            </a:lnSpc>
            <a:spcBef>
              <a:spcPct val="0"/>
            </a:spcBef>
            <a:spcAft>
              <a:spcPct val="20000"/>
            </a:spcAft>
            <a:buChar char="•"/>
          </a:pPr>
          <a:r>
            <a:rPr lang="fr-FR" sz="1000" kern="1200" dirty="0"/>
            <a:t>Analyses univariées</a:t>
          </a:r>
        </a:p>
        <a:p>
          <a:pPr marL="114300" lvl="2" indent="-57150" algn="l" defTabSz="444500">
            <a:lnSpc>
              <a:spcPct val="90000"/>
            </a:lnSpc>
            <a:spcBef>
              <a:spcPct val="0"/>
            </a:spcBef>
            <a:spcAft>
              <a:spcPct val="20000"/>
            </a:spcAft>
            <a:buChar char="•"/>
          </a:pPr>
          <a:r>
            <a:rPr lang="fr-FR" sz="1000" kern="1200" dirty="0"/>
            <a:t>Analyses Bivariées</a:t>
          </a:r>
        </a:p>
        <a:p>
          <a:pPr marL="114300" lvl="2" indent="-57150" algn="l" defTabSz="444500">
            <a:lnSpc>
              <a:spcPct val="90000"/>
            </a:lnSpc>
            <a:spcBef>
              <a:spcPct val="0"/>
            </a:spcBef>
            <a:spcAft>
              <a:spcPct val="20000"/>
            </a:spcAft>
            <a:buChar char="•"/>
          </a:pPr>
          <a:r>
            <a:rPr lang="fr-FR" sz="1000" kern="1200" dirty="0"/>
            <a:t>Analyses Multivariées</a:t>
          </a:r>
        </a:p>
      </dsp:txBody>
      <dsp:txXfrm>
        <a:off x="0" y="1285239"/>
        <a:ext cx="6628804" cy="1302029"/>
      </dsp:txXfrm>
    </dsp:sp>
    <dsp:sp modelId="{B88A9B6E-0637-304C-B727-ACE4A696C0EB}">
      <dsp:nvSpPr>
        <dsp:cNvPr id="0" name=""/>
        <dsp:cNvSpPr/>
      </dsp:nvSpPr>
      <dsp:spPr>
        <a:xfrm>
          <a:off x="0" y="2587269"/>
          <a:ext cx="6628804" cy="397800"/>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ood"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1" kern="1200" dirty="0"/>
            <a:t>02 – Explication de l’approche de modélisation </a:t>
          </a:r>
          <a:endParaRPr lang="en-US" sz="1700" kern="1200" dirty="0"/>
        </a:p>
      </dsp:txBody>
      <dsp:txXfrm>
        <a:off x="19419" y="2606688"/>
        <a:ext cx="6589966" cy="358962"/>
      </dsp:txXfrm>
    </dsp:sp>
    <dsp:sp modelId="{38C32E47-B5AB-F74F-AE9F-AC009DEFC7BA}">
      <dsp:nvSpPr>
        <dsp:cNvPr id="0" name=""/>
        <dsp:cNvSpPr/>
      </dsp:nvSpPr>
      <dsp:spPr>
        <a:xfrm>
          <a:off x="0" y="2985069"/>
          <a:ext cx="6628804"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a:solidFill>
                <a:prstClr val="black">
                  <a:hueOff val="0"/>
                  <a:satOff val="0"/>
                  <a:lumOff val="0"/>
                  <a:alphaOff val="0"/>
                </a:prstClr>
              </a:solidFill>
              <a:latin typeface="Trebuchet MS" panose="020B0603020202020204"/>
              <a:ea typeface="+mn-ea"/>
              <a:cs typeface="+mn-cs"/>
            </a:rPr>
            <a:t>Création</a:t>
          </a:r>
          <a:r>
            <a:rPr lang="en-US" sz="1000" kern="1200" dirty="0">
              <a:solidFill>
                <a:prstClr val="black">
                  <a:hueOff val="0"/>
                  <a:satOff val="0"/>
                  <a:lumOff val="0"/>
                  <a:alphaOff val="0"/>
                </a:prstClr>
              </a:solidFill>
              <a:latin typeface="Trebuchet MS" panose="020B0603020202020204"/>
              <a:ea typeface="+mn-ea"/>
              <a:cs typeface="+mn-cs"/>
            </a:rPr>
            <a:t> des datasets et des jeux de </a:t>
          </a:r>
          <a:r>
            <a:rPr lang="en-US" sz="1000" kern="1200" dirty="0" err="1">
              <a:solidFill>
                <a:prstClr val="black">
                  <a:hueOff val="0"/>
                  <a:satOff val="0"/>
                  <a:lumOff val="0"/>
                  <a:alphaOff val="0"/>
                </a:prstClr>
              </a:solidFill>
              <a:latin typeface="Trebuchet MS" panose="020B0603020202020204"/>
              <a:ea typeface="+mn-ea"/>
              <a:cs typeface="+mn-cs"/>
            </a:rPr>
            <a:t>données</a:t>
          </a:r>
          <a:r>
            <a:rPr lang="en-US" sz="1000" kern="1200" dirty="0">
              <a:solidFill>
                <a:prstClr val="black">
                  <a:hueOff val="0"/>
                  <a:satOff val="0"/>
                  <a:lumOff val="0"/>
                  <a:alphaOff val="0"/>
                </a:prstClr>
              </a:solidFill>
              <a:latin typeface="Trebuchet MS" panose="020B0603020202020204"/>
              <a:ea typeface="+mn-ea"/>
              <a:cs typeface="+mn-cs"/>
            </a:rPr>
            <a:t> </a:t>
          </a:r>
        </a:p>
        <a:p>
          <a:pPr marL="57150" lvl="1" indent="-57150" algn="l" defTabSz="444500">
            <a:lnSpc>
              <a:spcPct val="90000"/>
            </a:lnSpc>
            <a:spcBef>
              <a:spcPct val="0"/>
            </a:spcBef>
            <a:spcAft>
              <a:spcPct val="20000"/>
            </a:spcAft>
            <a:buChar char="•"/>
          </a:pPr>
          <a:r>
            <a:rPr lang="fr-FR" sz="1000" kern="1200" dirty="0">
              <a:solidFill>
                <a:prstClr val="black">
                  <a:hueOff val="0"/>
                  <a:satOff val="0"/>
                  <a:lumOff val="0"/>
                  <a:alphaOff val="0"/>
                </a:prstClr>
              </a:solidFill>
              <a:latin typeface="Trebuchet MS" panose="020B0603020202020204"/>
              <a:ea typeface="+mn-ea"/>
              <a:cs typeface="+mn-cs"/>
            </a:rPr>
            <a:t>Encodage des données </a:t>
          </a:r>
          <a:endParaRPr lang="en-US" sz="1000" kern="1200" dirty="0">
            <a:solidFill>
              <a:prstClr val="black">
                <a:hueOff val="0"/>
                <a:satOff val="0"/>
                <a:lumOff val="0"/>
                <a:alphaOff val="0"/>
              </a:prstClr>
            </a:solidFill>
            <a:latin typeface="Trebuchet MS" panose="020B0603020202020204"/>
            <a:ea typeface="+mn-ea"/>
            <a:cs typeface="+mn-cs"/>
          </a:endParaRPr>
        </a:p>
        <a:p>
          <a:pPr marL="57150" lvl="1" indent="-57150" algn="l" defTabSz="444500">
            <a:lnSpc>
              <a:spcPct val="90000"/>
            </a:lnSpc>
            <a:spcBef>
              <a:spcPct val="0"/>
            </a:spcBef>
            <a:spcAft>
              <a:spcPct val="20000"/>
            </a:spcAft>
            <a:buChar char="•"/>
          </a:pPr>
          <a:r>
            <a:rPr lang="fr-FR" sz="1000" kern="1200" dirty="0">
              <a:solidFill>
                <a:prstClr val="black">
                  <a:hueOff val="0"/>
                  <a:satOff val="0"/>
                  <a:lumOff val="0"/>
                  <a:alphaOff val="0"/>
                </a:prstClr>
              </a:solidFill>
              <a:latin typeface="Trebuchet MS" panose="020B0603020202020204"/>
              <a:ea typeface="+mn-ea"/>
              <a:cs typeface="+mn-cs"/>
            </a:rPr>
            <a:t>Test des modèles et recherche des hyperparamètres</a:t>
          </a:r>
          <a:endParaRPr lang="en-US" sz="1000" kern="1200" dirty="0">
            <a:solidFill>
              <a:prstClr val="black">
                <a:hueOff val="0"/>
                <a:satOff val="0"/>
                <a:lumOff val="0"/>
                <a:alphaOff val="0"/>
              </a:prstClr>
            </a:solidFill>
            <a:latin typeface="Trebuchet MS" panose="020B0603020202020204"/>
            <a:ea typeface="+mn-ea"/>
            <a:cs typeface="+mn-cs"/>
          </a:endParaRPr>
        </a:p>
        <a:p>
          <a:pPr marL="57150" lvl="1" indent="-57150" algn="l" defTabSz="444500">
            <a:lnSpc>
              <a:spcPct val="90000"/>
            </a:lnSpc>
            <a:spcBef>
              <a:spcPct val="0"/>
            </a:spcBef>
            <a:spcAft>
              <a:spcPct val="20000"/>
            </a:spcAft>
            <a:buChar char="•"/>
          </a:pPr>
          <a:r>
            <a:rPr lang="fr-FR" sz="1000" kern="1200" dirty="0">
              <a:solidFill>
                <a:prstClr val="black">
                  <a:hueOff val="0"/>
                  <a:satOff val="0"/>
                  <a:lumOff val="0"/>
                  <a:alphaOff val="0"/>
                </a:prstClr>
              </a:solidFill>
              <a:latin typeface="Trebuchet MS" panose="020B0603020202020204"/>
              <a:ea typeface="+mn-ea"/>
              <a:cs typeface="+mn-cs"/>
            </a:rPr>
            <a:t>Comparaison des modèles selon les </a:t>
          </a:r>
          <a:r>
            <a:rPr lang="fr-FR" sz="1000" kern="1200" dirty="0" err="1">
              <a:solidFill>
                <a:prstClr val="black">
                  <a:hueOff val="0"/>
                  <a:satOff val="0"/>
                  <a:lumOff val="0"/>
                  <a:alphaOff val="0"/>
                </a:prstClr>
              </a:solidFill>
              <a:latin typeface="Trebuchet MS" panose="020B0603020202020204"/>
              <a:ea typeface="+mn-ea"/>
              <a:cs typeface="+mn-cs"/>
            </a:rPr>
            <a:t>datasets</a:t>
          </a:r>
          <a:endParaRPr lang="en-US" sz="1000" kern="1200" dirty="0">
            <a:solidFill>
              <a:prstClr val="black">
                <a:hueOff val="0"/>
                <a:satOff val="0"/>
                <a:lumOff val="0"/>
                <a:alphaOff val="0"/>
              </a:prstClr>
            </a:solidFill>
            <a:latin typeface="Trebuchet MS" panose="020B0603020202020204"/>
            <a:ea typeface="+mn-ea"/>
            <a:cs typeface="+mn-cs"/>
          </a:endParaRPr>
        </a:p>
        <a:p>
          <a:pPr marL="57150" lvl="1" indent="-57150" algn="l" defTabSz="444500">
            <a:lnSpc>
              <a:spcPct val="90000"/>
            </a:lnSpc>
            <a:spcBef>
              <a:spcPct val="0"/>
            </a:spcBef>
            <a:spcAft>
              <a:spcPct val="20000"/>
            </a:spcAft>
            <a:buChar char="•"/>
          </a:pPr>
          <a:r>
            <a:rPr lang="fr-FR" sz="1000" kern="1200" dirty="0">
              <a:solidFill>
                <a:prstClr val="black">
                  <a:hueOff val="0"/>
                  <a:satOff val="0"/>
                  <a:lumOff val="0"/>
                  <a:alphaOff val="0"/>
                </a:prstClr>
              </a:solidFill>
              <a:latin typeface="Trebuchet MS" panose="020B0603020202020204"/>
              <a:ea typeface="+mn-ea"/>
              <a:cs typeface="+mn-cs"/>
            </a:rPr>
            <a:t>Choix du modèle</a:t>
          </a:r>
        </a:p>
      </dsp:txBody>
      <dsp:txXfrm>
        <a:off x="0" y="2985069"/>
        <a:ext cx="6628804" cy="809370"/>
      </dsp:txXfrm>
    </dsp:sp>
    <dsp:sp modelId="{78C12F9D-BE6F-7949-95BE-84253786D9FA}">
      <dsp:nvSpPr>
        <dsp:cNvPr id="0" name=""/>
        <dsp:cNvSpPr/>
      </dsp:nvSpPr>
      <dsp:spPr>
        <a:xfrm>
          <a:off x="0" y="3794439"/>
          <a:ext cx="6628804" cy="39780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ood"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1" kern="1200" dirty="0"/>
            <a:t>03 – Présentation des résultats </a:t>
          </a:r>
          <a:endParaRPr lang="en-US" sz="1700" kern="1200" dirty="0"/>
        </a:p>
      </dsp:txBody>
      <dsp:txXfrm>
        <a:off x="19419" y="3813858"/>
        <a:ext cx="6589966" cy="358962"/>
      </dsp:txXfrm>
    </dsp:sp>
    <dsp:sp modelId="{562CAB42-B120-F341-BC52-7063F5A12C9A}">
      <dsp:nvSpPr>
        <dsp:cNvPr id="0" name=""/>
        <dsp:cNvSpPr/>
      </dsp:nvSpPr>
      <dsp:spPr>
        <a:xfrm>
          <a:off x="0" y="4192239"/>
          <a:ext cx="6628804" cy="3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12700" rIns="71120" bIns="12700" numCol="1" spcCol="1270" anchor="t" anchorCtr="0">
          <a:noAutofit/>
        </a:bodyPr>
        <a:lstStyle/>
        <a:p>
          <a:pPr marL="57150" lvl="1" indent="-57150" algn="l" defTabSz="444500">
            <a:lnSpc>
              <a:spcPct val="90000"/>
            </a:lnSpc>
            <a:spcBef>
              <a:spcPct val="0"/>
            </a:spcBef>
            <a:spcAft>
              <a:spcPct val="20000"/>
            </a:spcAft>
            <a:buChar char="•"/>
          </a:pPr>
          <a:r>
            <a:rPr lang="fr-FR" sz="1000" kern="1200" dirty="0">
              <a:solidFill>
                <a:prstClr val="black">
                  <a:hueOff val="0"/>
                  <a:satOff val="0"/>
                  <a:lumOff val="0"/>
                  <a:alphaOff val="0"/>
                </a:prstClr>
              </a:solidFill>
              <a:latin typeface="Trebuchet MS" panose="020B0603020202020204"/>
              <a:ea typeface="+mn-ea"/>
              <a:cs typeface="+mn-cs"/>
            </a:rPr>
            <a:t>Conclusions</a:t>
          </a:r>
          <a:endParaRPr lang="en-US" sz="1000" kern="1200" dirty="0">
            <a:solidFill>
              <a:prstClr val="black">
                <a:hueOff val="0"/>
                <a:satOff val="0"/>
                <a:lumOff val="0"/>
                <a:alphaOff val="0"/>
              </a:prstClr>
            </a:solidFill>
            <a:latin typeface="Trebuchet MS" panose="020B0603020202020204"/>
            <a:ea typeface="+mn-ea"/>
            <a:cs typeface="+mn-cs"/>
          </a:endParaRPr>
        </a:p>
        <a:p>
          <a:pPr marL="57150" lvl="1" indent="-57150" algn="l" defTabSz="444500">
            <a:lnSpc>
              <a:spcPct val="90000"/>
            </a:lnSpc>
            <a:spcBef>
              <a:spcPct val="0"/>
            </a:spcBef>
            <a:spcAft>
              <a:spcPct val="20000"/>
            </a:spcAft>
            <a:buChar char="•"/>
          </a:pPr>
          <a:r>
            <a:rPr lang="fr-FR" sz="1000" kern="1200" dirty="0">
              <a:solidFill>
                <a:schemeClr val="tx1"/>
              </a:solidFill>
            </a:rPr>
            <a:t>Améliorations</a:t>
          </a:r>
        </a:p>
      </dsp:txBody>
      <dsp:txXfrm>
        <a:off x="0" y="4192239"/>
        <a:ext cx="6628804" cy="325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02C8F-365C-2640-BCF1-CFAA31270692}">
      <dsp:nvSpPr>
        <dsp:cNvPr id="0" name=""/>
        <dsp:cNvSpPr/>
      </dsp:nvSpPr>
      <dsp:spPr>
        <a:xfrm>
          <a:off x="0" y="35895"/>
          <a:ext cx="6628804" cy="4212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Découverte du fichier </a:t>
          </a:r>
        </a:p>
      </dsp:txBody>
      <dsp:txXfrm>
        <a:off x="20561" y="56456"/>
        <a:ext cx="6587682" cy="380078"/>
      </dsp:txXfrm>
    </dsp:sp>
    <dsp:sp modelId="{7F144AFA-9656-8D48-B7FE-48E242E84923}">
      <dsp:nvSpPr>
        <dsp:cNvPr id="0" name=""/>
        <dsp:cNvSpPr/>
      </dsp:nvSpPr>
      <dsp:spPr>
        <a:xfrm>
          <a:off x="0" y="457095"/>
          <a:ext cx="6628804" cy="1155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a:t>Découverte globale</a:t>
          </a:r>
        </a:p>
        <a:p>
          <a:pPr marL="114300" lvl="1" indent="-114300" algn="l" defTabSz="622300">
            <a:lnSpc>
              <a:spcPct val="90000"/>
            </a:lnSpc>
            <a:spcBef>
              <a:spcPct val="0"/>
            </a:spcBef>
            <a:spcAft>
              <a:spcPct val="20000"/>
            </a:spcAft>
            <a:buChar char="•"/>
          </a:pPr>
          <a:r>
            <a:rPr lang="fr-FR" sz="1400" kern="1200" dirty="0"/>
            <a:t>Colonnes, Manquants, format des données, contenu des variables </a:t>
          </a:r>
        </a:p>
        <a:p>
          <a:pPr marL="114300" lvl="1" indent="-114300" algn="l" defTabSz="622300">
            <a:lnSpc>
              <a:spcPct val="90000"/>
            </a:lnSpc>
            <a:spcBef>
              <a:spcPct val="0"/>
            </a:spcBef>
            <a:spcAft>
              <a:spcPct val="20000"/>
            </a:spcAft>
            <a:buChar char="•"/>
          </a:pPr>
          <a:r>
            <a:rPr lang="fr-FR" sz="1400" kern="1200" dirty="0"/>
            <a:t>Affichage des données et des visuels</a:t>
          </a:r>
        </a:p>
        <a:p>
          <a:pPr marL="114300" lvl="1" indent="-114300" algn="l" defTabSz="622300">
            <a:lnSpc>
              <a:spcPct val="90000"/>
            </a:lnSpc>
            <a:spcBef>
              <a:spcPct val="0"/>
            </a:spcBef>
            <a:spcAft>
              <a:spcPct val="20000"/>
            </a:spcAft>
            <a:buChar char="•"/>
          </a:pPr>
          <a:r>
            <a:rPr lang="fr-FR" sz="1400" kern="1200" dirty="0"/>
            <a:t>Suppression des bâtiments résidentiels</a:t>
          </a:r>
        </a:p>
        <a:p>
          <a:pPr marL="114300" lvl="1" indent="-114300" algn="l" defTabSz="622300">
            <a:lnSpc>
              <a:spcPct val="90000"/>
            </a:lnSpc>
            <a:spcBef>
              <a:spcPct val="0"/>
            </a:spcBef>
            <a:spcAft>
              <a:spcPct val="20000"/>
            </a:spcAft>
            <a:buChar char="•"/>
          </a:pPr>
          <a:endParaRPr lang="fr-FR" sz="1400" kern="1200" dirty="0"/>
        </a:p>
      </dsp:txBody>
      <dsp:txXfrm>
        <a:off x="0" y="457095"/>
        <a:ext cx="6628804" cy="1155060"/>
      </dsp:txXfrm>
    </dsp:sp>
    <dsp:sp modelId="{1BDFFBA2-5E6C-C84C-8EE3-E3B1A81B0D1E}">
      <dsp:nvSpPr>
        <dsp:cNvPr id="0" name=""/>
        <dsp:cNvSpPr/>
      </dsp:nvSpPr>
      <dsp:spPr>
        <a:xfrm>
          <a:off x="0" y="1612155"/>
          <a:ext cx="6628804" cy="421200"/>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Traitement des données</a:t>
          </a:r>
        </a:p>
      </dsp:txBody>
      <dsp:txXfrm>
        <a:off x="20561" y="1632716"/>
        <a:ext cx="6587682" cy="380078"/>
      </dsp:txXfrm>
    </dsp:sp>
    <dsp:sp modelId="{3214EFCB-DFE6-DC45-B636-EA8D5A76A4B0}">
      <dsp:nvSpPr>
        <dsp:cNvPr id="0" name=""/>
        <dsp:cNvSpPr/>
      </dsp:nvSpPr>
      <dsp:spPr>
        <a:xfrm>
          <a:off x="0" y="2033355"/>
          <a:ext cx="6628804"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a:t>Traitement des Nan, et des doublons</a:t>
          </a:r>
        </a:p>
        <a:p>
          <a:pPr marL="114300" lvl="1" indent="-114300" algn="l" defTabSz="622300">
            <a:lnSpc>
              <a:spcPct val="90000"/>
            </a:lnSpc>
            <a:spcBef>
              <a:spcPct val="0"/>
            </a:spcBef>
            <a:spcAft>
              <a:spcPct val="20000"/>
            </a:spcAft>
            <a:buChar char="•"/>
          </a:pPr>
          <a:r>
            <a:rPr lang="fr-FR" sz="1400" kern="1200" dirty="0"/>
            <a:t>Exploration statistique</a:t>
          </a:r>
        </a:p>
      </dsp:txBody>
      <dsp:txXfrm>
        <a:off x="0" y="2033355"/>
        <a:ext cx="6628804" cy="465750"/>
      </dsp:txXfrm>
    </dsp:sp>
    <dsp:sp modelId="{72743BAB-26F2-E941-97F7-F61FA86656E4}">
      <dsp:nvSpPr>
        <dsp:cNvPr id="0" name=""/>
        <dsp:cNvSpPr/>
      </dsp:nvSpPr>
      <dsp:spPr>
        <a:xfrm>
          <a:off x="0" y="2499105"/>
          <a:ext cx="6628804" cy="421200"/>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Traitement des outliers </a:t>
          </a:r>
        </a:p>
      </dsp:txBody>
      <dsp:txXfrm>
        <a:off x="20561" y="2519666"/>
        <a:ext cx="6587682" cy="380078"/>
      </dsp:txXfrm>
    </dsp:sp>
    <dsp:sp modelId="{CB32F954-457D-CF42-AA6B-5FDEB13CB27E}">
      <dsp:nvSpPr>
        <dsp:cNvPr id="0" name=""/>
        <dsp:cNvSpPr/>
      </dsp:nvSpPr>
      <dsp:spPr>
        <a:xfrm>
          <a:off x="0" y="2920305"/>
          <a:ext cx="6628804"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a:t>Pré-Traitement des index des colonnes</a:t>
          </a:r>
        </a:p>
        <a:p>
          <a:pPr marL="114300" lvl="1" indent="-114300" algn="l" defTabSz="622300">
            <a:lnSpc>
              <a:spcPct val="90000"/>
            </a:lnSpc>
            <a:spcBef>
              <a:spcPct val="0"/>
            </a:spcBef>
            <a:spcAft>
              <a:spcPct val="20000"/>
            </a:spcAft>
            <a:buChar char="•"/>
          </a:pPr>
          <a:r>
            <a:rPr lang="fr-FR" sz="1400" kern="1200" dirty="0"/>
            <a:t>Traitement des variables négatives </a:t>
          </a:r>
        </a:p>
        <a:p>
          <a:pPr marL="114300" lvl="1" indent="-114300" algn="l" defTabSz="622300">
            <a:lnSpc>
              <a:spcPct val="90000"/>
            </a:lnSpc>
            <a:spcBef>
              <a:spcPct val="0"/>
            </a:spcBef>
            <a:spcAft>
              <a:spcPct val="20000"/>
            </a:spcAft>
            <a:buChar char="•"/>
          </a:pPr>
          <a:r>
            <a:rPr lang="fr-FR" sz="1400" kern="1200" dirty="0"/>
            <a:t>Affichage des données </a:t>
          </a:r>
          <a:r>
            <a:rPr lang="fr-FR" sz="1400" kern="1200" dirty="0" err="1"/>
            <a:t>maximun</a:t>
          </a:r>
          <a:r>
            <a:rPr lang="fr-FR" sz="1400" kern="1200" dirty="0"/>
            <a:t>/minimum</a:t>
          </a:r>
        </a:p>
      </dsp:txBody>
      <dsp:txXfrm>
        <a:off x="0" y="2920305"/>
        <a:ext cx="6628804" cy="689310"/>
      </dsp:txXfrm>
    </dsp:sp>
    <dsp:sp modelId="{463FC55B-7864-B042-9967-6AF676B79656}">
      <dsp:nvSpPr>
        <dsp:cNvPr id="0" name=""/>
        <dsp:cNvSpPr/>
      </dsp:nvSpPr>
      <dsp:spPr>
        <a:xfrm>
          <a:off x="0" y="3609615"/>
          <a:ext cx="6628804" cy="42120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err="1"/>
            <a:t>Feature</a:t>
          </a:r>
          <a:r>
            <a:rPr lang="fr-FR" sz="1800" kern="1200" dirty="0"/>
            <a:t> engineering</a:t>
          </a:r>
        </a:p>
      </dsp:txBody>
      <dsp:txXfrm>
        <a:off x="20561" y="3630176"/>
        <a:ext cx="6587682" cy="380078"/>
      </dsp:txXfrm>
    </dsp:sp>
    <dsp:sp modelId="{12C0668F-A06D-304C-B56E-1753B892D2FD}">
      <dsp:nvSpPr>
        <dsp:cNvPr id="0" name=""/>
        <dsp:cNvSpPr/>
      </dsp:nvSpPr>
      <dsp:spPr>
        <a:xfrm>
          <a:off x="0" y="4030815"/>
          <a:ext cx="6628804"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fr-FR" sz="1400" kern="1200" dirty="0"/>
            <a:t>Traitement de la distribution des </a:t>
          </a:r>
          <a:r>
            <a:rPr lang="fr-FR" sz="1400" kern="1200" dirty="0" err="1"/>
            <a:t>features</a:t>
          </a:r>
          <a:endParaRPr lang="fr-FR" sz="1400" kern="1200" dirty="0"/>
        </a:p>
        <a:p>
          <a:pPr marL="114300" lvl="1" indent="-114300" algn="l" defTabSz="622300">
            <a:lnSpc>
              <a:spcPct val="90000"/>
            </a:lnSpc>
            <a:spcBef>
              <a:spcPct val="0"/>
            </a:spcBef>
            <a:spcAft>
              <a:spcPct val="20000"/>
            </a:spcAft>
            <a:buChar char="•"/>
          </a:pPr>
          <a:endParaRPr lang="fr-FR" sz="1400" kern="1200" dirty="0"/>
        </a:p>
        <a:p>
          <a:pPr marL="114300" lvl="1" indent="-114300" algn="l" defTabSz="622300">
            <a:lnSpc>
              <a:spcPct val="90000"/>
            </a:lnSpc>
            <a:spcBef>
              <a:spcPct val="0"/>
            </a:spcBef>
            <a:spcAft>
              <a:spcPct val="20000"/>
            </a:spcAft>
            <a:buChar char="•"/>
          </a:pPr>
          <a:r>
            <a:rPr lang="fr-FR" sz="1400" kern="1200" dirty="0"/>
            <a:t>Réflexions quant à l’Energie score et aux parkings</a:t>
          </a:r>
        </a:p>
        <a:p>
          <a:pPr marL="114300" lvl="1" indent="-114300" algn="l" defTabSz="622300">
            <a:lnSpc>
              <a:spcPct val="90000"/>
            </a:lnSpc>
            <a:spcBef>
              <a:spcPct val="0"/>
            </a:spcBef>
            <a:spcAft>
              <a:spcPct val="20000"/>
            </a:spcAft>
            <a:buChar char="•"/>
          </a:pPr>
          <a:r>
            <a:rPr lang="fr-FR" sz="1400" kern="1200" dirty="0"/>
            <a:t>Réflexions quant aux unités Energétique</a:t>
          </a:r>
        </a:p>
      </dsp:txBody>
      <dsp:txXfrm>
        <a:off x="0" y="4030815"/>
        <a:ext cx="6628804" cy="912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16636-6D6B-F34E-B22C-CD4214E153A4}">
      <dsp:nvSpPr>
        <dsp:cNvPr id="0" name=""/>
        <dsp:cNvSpPr/>
      </dsp:nvSpPr>
      <dsp:spPr>
        <a:xfrm>
          <a:off x="609599" y="0"/>
          <a:ext cx="6908800" cy="5418667"/>
        </a:xfrm>
        <a:prstGeom prst="rightArrow">
          <a:avLst/>
        </a:prstGeom>
        <a:gradFill rotWithShape="0">
          <a:gsLst>
            <a:gs pos="0">
              <a:schemeClr val="accent2">
                <a:tint val="40000"/>
                <a:hueOff val="0"/>
                <a:satOff val="0"/>
                <a:lumOff val="0"/>
                <a:alphaOff val="0"/>
                <a:tint val="96000"/>
                <a:lumMod val="100000"/>
              </a:schemeClr>
            </a:gs>
            <a:gs pos="78000">
              <a:schemeClr val="accent2">
                <a:tint val="40000"/>
                <a:hueOff val="0"/>
                <a:satOff val="0"/>
                <a:lumOff val="0"/>
                <a:alphaOff val="0"/>
                <a:shade val="94000"/>
                <a:lumMod val="94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DB98CF4-A17B-EC43-B564-560B646EE963}">
      <dsp:nvSpPr>
        <dsp:cNvPr id="0" name=""/>
        <dsp:cNvSpPr/>
      </dsp:nvSpPr>
      <dsp:spPr>
        <a:xfrm>
          <a:off x="4067" y="1625600"/>
          <a:ext cx="1956593"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reflection blurRad="6350" stA="50000" endA="300" endPos="550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Traitement la </a:t>
          </a:r>
          <a:r>
            <a:rPr lang="fr-FR" sz="1100" kern="1200" dirty="0" err="1">
              <a:solidFill>
                <a:schemeClr val="tx1"/>
              </a:solidFill>
            </a:rPr>
            <a:t>feature</a:t>
          </a:r>
          <a:r>
            <a:rPr lang="fr-FR" sz="1100" kern="1200" dirty="0">
              <a:solidFill>
                <a:schemeClr val="tx1"/>
              </a:solidFill>
            </a:rPr>
            <a:t> « </a:t>
          </a:r>
          <a:r>
            <a:rPr lang="fr-FR" sz="1100" kern="1200" dirty="0" err="1">
              <a:solidFill>
                <a:schemeClr val="tx1"/>
              </a:solidFill>
            </a:rPr>
            <a:t>electricity_kBtu</a:t>
          </a:r>
          <a:r>
            <a:rPr lang="fr-FR" sz="1100" kern="1200" dirty="0">
              <a:solidFill>
                <a:schemeClr val="tx1"/>
              </a:solidFill>
            </a:rPr>
            <a:t> »</a:t>
          </a:r>
        </a:p>
        <a:p>
          <a:pPr marL="0" lvl="0" indent="0" algn="ctr" defTabSz="488950">
            <a:lnSpc>
              <a:spcPct val="90000"/>
            </a:lnSpc>
            <a:spcBef>
              <a:spcPct val="0"/>
            </a:spcBef>
            <a:spcAft>
              <a:spcPct val="35000"/>
            </a:spcAft>
            <a:buNone/>
          </a:pPr>
          <a:r>
            <a:rPr lang="fr-FR" sz="1100" kern="1200" dirty="0">
              <a:solidFill>
                <a:schemeClr val="tx1"/>
              </a:solidFill>
            </a:rPr>
            <a:t>1 donnée </a:t>
          </a:r>
        </a:p>
        <a:p>
          <a:pPr marL="0" lvl="0" indent="0" algn="ctr" defTabSz="488950">
            <a:lnSpc>
              <a:spcPct val="90000"/>
            </a:lnSpc>
            <a:spcBef>
              <a:spcPct val="0"/>
            </a:spcBef>
            <a:spcAft>
              <a:spcPct val="35000"/>
            </a:spcAft>
            <a:buNone/>
          </a:pPr>
          <a:r>
            <a:rPr lang="fr-FR" sz="1100" kern="1200" dirty="0">
              <a:solidFill>
                <a:schemeClr val="tx1"/>
              </a:solidFill>
            </a:rPr>
            <a:t>« </a:t>
          </a:r>
          <a:r>
            <a:rPr lang="fr-FR" sz="1100" kern="1200" dirty="0" err="1">
              <a:solidFill>
                <a:schemeClr val="tx1"/>
              </a:solidFill>
            </a:rPr>
            <a:t>Bulitt</a:t>
          </a:r>
          <a:r>
            <a:rPr lang="fr-FR" sz="1100" kern="1200" dirty="0">
              <a:solidFill>
                <a:schemeClr val="tx1"/>
              </a:solidFill>
            </a:rPr>
            <a:t> Center »</a:t>
          </a:r>
        </a:p>
      </dsp:txBody>
      <dsp:txXfrm>
        <a:off x="99580" y="1721113"/>
        <a:ext cx="1765567" cy="1976440"/>
      </dsp:txXfrm>
    </dsp:sp>
    <dsp:sp modelId="{D066E9F0-581C-BC45-ABCE-7569BE0721C1}">
      <dsp:nvSpPr>
        <dsp:cNvPr id="0" name=""/>
        <dsp:cNvSpPr/>
      </dsp:nvSpPr>
      <dsp:spPr>
        <a:xfrm>
          <a:off x="2058491" y="1625600"/>
          <a:ext cx="1956593" cy="2167466"/>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reflection blurRad="6350" stA="50000" endA="300" endPos="550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Traitement la </a:t>
          </a:r>
          <a:r>
            <a:rPr lang="fr-FR" sz="1100" kern="1200" dirty="0" err="1">
              <a:solidFill>
                <a:schemeClr val="tx1"/>
              </a:solidFill>
            </a:rPr>
            <a:t>feature</a:t>
          </a:r>
          <a:r>
            <a:rPr lang="fr-FR" sz="1100" kern="1200" dirty="0">
              <a:solidFill>
                <a:schemeClr val="tx1"/>
              </a:solidFill>
            </a:rPr>
            <a:t> « </a:t>
          </a:r>
          <a:r>
            <a:rPr lang="fr-FR" sz="1100" kern="1200" dirty="0" err="1">
              <a:solidFill>
                <a:schemeClr val="tx1"/>
              </a:solidFill>
            </a:rPr>
            <a:t>TotalGHGEmissions</a:t>
          </a:r>
          <a:r>
            <a:rPr lang="fr-FR" sz="1100" kern="1200" dirty="0">
              <a:solidFill>
                <a:schemeClr val="tx1"/>
              </a:solidFill>
            </a:rPr>
            <a:t>»</a:t>
          </a:r>
        </a:p>
        <a:p>
          <a:pPr marL="0" lvl="0" indent="0" algn="ctr" defTabSz="488950">
            <a:lnSpc>
              <a:spcPct val="90000"/>
            </a:lnSpc>
            <a:spcBef>
              <a:spcPct val="0"/>
            </a:spcBef>
            <a:spcAft>
              <a:spcPct val="35000"/>
            </a:spcAft>
            <a:buNone/>
          </a:pPr>
          <a:r>
            <a:rPr lang="fr-FR" sz="1100" kern="1200" dirty="0">
              <a:solidFill>
                <a:schemeClr val="tx1"/>
              </a:solidFill>
            </a:rPr>
            <a:t>1 donnée</a:t>
          </a:r>
        </a:p>
        <a:p>
          <a:pPr marL="0" lvl="0" indent="0" algn="ctr" defTabSz="488950">
            <a:lnSpc>
              <a:spcPct val="90000"/>
            </a:lnSpc>
            <a:spcBef>
              <a:spcPct val="0"/>
            </a:spcBef>
            <a:spcAft>
              <a:spcPct val="35000"/>
            </a:spcAft>
            <a:buNone/>
          </a:pPr>
          <a:r>
            <a:rPr lang="fr-FR" sz="1100" kern="1200" dirty="0">
              <a:solidFill>
                <a:schemeClr val="tx1"/>
              </a:solidFill>
            </a:rPr>
            <a:t>« </a:t>
          </a:r>
          <a:r>
            <a:rPr lang="fr-FR" sz="1100" kern="1200" dirty="0" err="1">
              <a:solidFill>
                <a:schemeClr val="tx1"/>
              </a:solidFill>
            </a:rPr>
            <a:t>Bulitt</a:t>
          </a:r>
          <a:r>
            <a:rPr lang="fr-FR" sz="1100" kern="1200" dirty="0">
              <a:solidFill>
                <a:schemeClr val="tx1"/>
              </a:solidFill>
            </a:rPr>
            <a:t> Center »</a:t>
          </a:r>
        </a:p>
      </dsp:txBody>
      <dsp:txXfrm>
        <a:off x="2154004" y="1721113"/>
        <a:ext cx="1765567" cy="1976440"/>
      </dsp:txXfrm>
    </dsp:sp>
    <dsp:sp modelId="{C8D5D8CA-887E-894C-9800-74295AEE2AD4}">
      <dsp:nvSpPr>
        <dsp:cNvPr id="0" name=""/>
        <dsp:cNvSpPr/>
      </dsp:nvSpPr>
      <dsp:spPr>
        <a:xfrm>
          <a:off x="4112914" y="1625600"/>
          <a:ext cx="1956593" cy="2167466"/>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reflection blurRad="6350" stA="50000" endA="300" endPos="550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schemeClr val="tx1"/>
              </a:solidFill>
            </a:rPr>
            <a:t>Traitement la </a:t>
          </a:r>
          <a:r>
            <a:rPr lang="fr-FR" sz="1100" kern="1200" dirty="0" err="1">
              <a:solidFill>
                <a:schemeClr val="tx1"/>
              </a:solidFill>
            </a:rPr>
            <a:t>feature</a:t>
          </a:r>
          <a:r>
            <a:rPr lang="fr-FR" sz="1100" kern="1200" dirty="0">
              <a:solidFill>
                <a:schemeClr val="tx1"/>
              </a:solidFill>
            </a:rPr>
            <a:t> « </a:t>
          </a:r>
          <a:r>
            <a:rPr lang="fr-FR" sz="1100" kern="1200" dirty="0" err="1">
              <a:solidFill>
                <a:schemeClr val="tx1"/>
              </a:solidFill>
            </a:rPr>
            <a:t>GHGEmissionsIntensity</a:t>
          </a:r>
          <a:r>
            <a:rPr lang="fr-FR" sz="1100" kern="1200" dirty="0">
              <a:solidFill>
                <a:schemeClr val="tx1"/>
              </a:solidFill>
            </a:rPr>
            <a:t>»</a:t>
          </a:r>
        </a:p>
        <a:p>
          <a:pPr marL="0" lvl="0" indent="0" algn="ctr" defTabSz="488950">
            <a:lnSpc>
              <a:spcPct val="90000"/>
            </a:lnSpc>
            <a:spcBef>
              <a:spcPct val="0"/>
            </a:spcBef>
            <a:spcAft>
              <a:spcPct val="35000"/>
            </a:spcAft>
            <a:buNone/>
          </a:pPr>
          <a:r>
            <a:rPr lang="fr-FR" sz="1100" kern="1200" dirty="0">
              <a:solidFill>
                <a:schemeClr val="tx1"/>
              </a:solidFill>
            </a:rPr>
            <a:t>1 donnée</a:t>
          </a:r>
        </a:p>
        <a:p>
          <a:pPr marL="0" lvl="0" indent="0" algn="ctr" defTabSz="488950">
            <a:lnSpc>
              <a:spcPct val="90000"/>
            </a:lnSpc>
            <a:spcBef>
              <a:spcPct val="0"/>
            </a:spcBef>
            <a:spcAft>
              <a:spcPct val="35000"/>
            </a:spcAft>
            <a:buNone/>
          </a:pPr>
          <a:r>
            <a:rPr lang="fr-FR" sz="1100" kern="1200" dirty="0">
              <a:solidFill>
                <a:schemeClr val="tx1"/>
              </a:solidFill>
            </a:rPr>
            <a:t>« </a:t>
          </a:r>
          <a:r>
            <a:rPr lang="fr-FR" sz="1100" kern="1200" dirty="0" err="1">
              <a:solidFill>
                <a:schemeClr val="tx1"/>
              </a:solidFill>
            </a:rPr>
            <a:t>Bulitt</a:t>
          </a:r>
          <a:r>
            <a:rPr lang="fr-FR" sz="1100" kern="1200" dirty="0">
              <a:solidFill>
                <a:schemeClr val="tx1"/>
              </a:solidFill>
            </a:rPr>
            <a:t> Center »</a:t>
          </a:r>
        </a:p>
      </dsp:txBody>
      <dsp:txXfrm>
        <a:off x="4208427" y="1721113"/>
        <a:ext cx="1765567" cy="1976440"/>
      </dsp:txXfrm>
    </dsp:sp>
    <dsp:sp modelId="{384806F6-B489-0546-A46D-A149FA42B3A0}">
      <dsp:nvSpPr>
        <dsp:cNvPr id="0" name=""/>
        <dsp:cNvSpPr/>
      </dsp:nvSpPr>
      <dsp:spPr>
        <a:xfrm>
          <a:off x="6167338" y="1625600"/>
          <a:ext cx="1956593" cy="2167466"/>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reflection blurRad="6350" stA="50000" endA="300" endPos="550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fr-FR" sz="1100" kern="1200" dirty="0">
              <a:solidFill>
                <a:schemeClr val="tx1"/>
              </a:solidFill>
            </a:rPr>
            <a:t>Le </a:t>
          </a:r>
          <a:r>
            <a:rPr lang="fr-FR" sz="1100" kern="1200" dirty="0" err="1">
              <a:solidFill>
                <a:schemeClr val="tx1"/>
              </a:solidFill>
            </a:rPr>
            <a:t>Bullitt</a:t>
          </a:r>
          <a:r>
            <a:rPr lang="fr-FR" sz="1100" kern="1200" dirty="0">
              <a:solidFill>
                <a:schemeClr val="tx1"/>
              </a:solidFill>
            </a:rPr>
            <a:t> center à été considéré comme le bâtiment le plus vert au monde. Il produit 784982 </a:t>
          </a:r>
          <a:r>
            <a:rPr lang="fr-FR" sz="1100" kern="1200" dirty="0" err="1">
              <a:solidFill>
                <a:schemeClr val="tx1"/>
              </a:solidFill>
            </a:rPr>
            <a:t>Kbtu</a:t>
          </a:r>
          <a:r>
            <a:rPr lang="fr-FR" sz="1100" kern="1200" dirty="0">
              <a:solidFill>
                <a:schemeClr val="tx1"/>
              </a:solidFill>
            </a:rPr>
            <a:t> par an, soit 230 000 </a:t>
          </a:r>
          <a:r>
            <a:rPr lang="fr-FR" sz="1100" kern="1200" dirty="0" err="1">
              <a:solidFill>
                <a:schemeClr val="tx1"/>
              </a:solidFill>
            </a:rPr>
            <a:t>kwh</a:t>
          </a:r>
          <a:r>
            <a:rPr lang="fr-FR" sz="1100" kern="1200" dirty="0">
              <a:solidFill>
                <a:schemeClr val="tx1"/>
              </a:solidFill>
            </a:rPr>
            <a:t>, ses besoins étaient de 147600 </a:t>
          </a:r>
          <a:r>
            <a:rPr lang="fr-FR" sz="1100" kern="1200" dirty="0" err="1">
              <a:solidFill>
                <a:schemeClr val="tx1"/>
              </a:solidFill>
            </a:rPr>
            <a:t>kwh</a:t>
          </a:r>
          <a:r>
            <a:rPr lang="fr-FR" sz="1100" kern="1200" dirty="0">
              <a:solidFill>
                <a:schemeClr val="tx1"/>
              </a:solidFill>
            </a:rPr>
            <a:t> en 2014.</a:t>
          </a:r>
          <a:br>
            <a:rPr lang="fr-FR" sz="1100" kern="1200" dirty="0">
              <a:solidFill>
                <a:schemeClr val="tx1"/>
              </a:solidFill>
            </a:rPr>
          </a:br>
          <a:r>
            <a:rPr lang="fr-FR" sz="1100" kern="1200" dirty="0">
              <a:solidFill>
                <a:schemeClr val="tx1"/>
              </a:solidFill>
            </a:rPr>
            <a:t>Nous supprimons cette valeur, car elle est une exception dans notre étude.</a:t>
          </a:r>
        </a:p>
      </dsp:txBody>
      <dsp:txXfrm>
        <a:off x="6262851" y="1721113"/>
        <a:ext cx="1765567" cy="1976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319FC-01C7-D34B-843D-1B3849217D3F}">
      <dsp:nvSpPr>
        <dsp:cNvPr id="0" name=""/>
        <dsp:cNvSpPr/>
      </dsp:nvSpPr>
      <dsp:spPr>
        <a:xfrm>
          <a:off x="1652653" y="323706"/>
          <a:ext cx="2459031" cy="2459031"/>
        </a:xfrm>
        <a:prstGeom prst="pieWedg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b="1" kern="1200" dirty="0">
              <a:solidFill>
                <a:prstClr val="black"/>
              </a:solidFill>
              <a:latin typeface="Trebuchet MS" panose="020B0603020202020204"/>
              <a:ea typeface="+mn-ea"/>
              <a:cs typeface="+mn-cs"/>
            </a:rPr>
            <a:t>Transformation des </a:t>
          </a:r>
          <a:r>
            <a:rPr lang="fr-FR" sz="1000" b="1" kern="1200" dirty="0" err="1">
              <a:solidFill>
                <a:prstClr val="black"/>
              </a:solidFill>
              <a:latin typeface="Trebuchet MS" panose="020B0603020202020204"/>
              <a:ea typeface="+mn-ea"/>
              <a:cs typeface="+mn-cs"/>
            </a:rPr>
            <a:t>features</a:t>
          </a:r>
          <a:r>
            <a:rPr lang="fr-FR" sz="1000" b="1" kern="1200" dirty="0">
              <a:solidFill>
                <a:prstClr val="black"/>
              </a:solidFill>
              <a:latin typeface="Trebuchet MS" panose="020B0603020202020204"/>
              <a:ea typeface="+mn-ea"/>
              <a:cs typeface="+mn-cs"/>
            </a:rPr>
            <a:t> par l’application de </a:t>
          </a:r>
          <a:r>
            <a:rPr lang="fr-FR" sz="1000" b="1" kern="1200" dirty="0" err="1">
              <a:solidFill>
                <a:prstClr val="black"/>
              </a:solidFill>
              <a:latin typeface="Trebuchet MS" panose="020B0603020202020204"/>
              <a:ea typeface="+mn-ea"/>
              <a:cs typeface="+mn-cs"/>
            </a:rPr>
            <a:t>Yeo_Jonhson</a:t>
          </a:r>
          <a:endParaRPr lang="fr-FR" sz="1000" b="1" kern="1200" dirty="0">
            <a:solidFill>
              <a:prstClr val="black"/>
            </a:solidFill>
            <a:latin typeface="Trebuchet MS" panose="020B0603020202020204"/>
            <a:ea typeface="+mn-ea"/>
            <a:cs typeface="+mn-cs"/>
          </a:endParaRPr>
        </a:p>
      </dsp:txBody>
      <dsp:txXfrm>
        <a:off x="2372887" y="1043940"/>
        <a:ext cx="1738797" cy="1738797"/>
      </dsp:txXfrm>
    </dsp:sp>
    <dsp:sp modelId="{6995E0FB-8D19-064F-BC93-7EEB20396598}">
      <dsp:nvSpPr>
        <dsp:cNvPr id="0" name=""/>
        <dsp:cNvSpPr/>
      </dsp:nvSpPr>
      <dsp:spPr>
        <a:xfrm rot="5400000">
          <a:off x="4225266" y="323706"/>
          <a:ext cx="2459031" cy="2459031"/>
        </a:xfrm>
        <a:prstGeom prst="pieWedg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b="1" kern="1200" dirty="0">
              <a:solidFill>
                <a:schemeClr val="tx1"/>
              </a:solidFill>
            </a:rPr>
            <a:t>Traitement de la </a:t>
          </a:r>
          <a:r>
            <a:rPr lang="fr-FR" sz="1000" b="1" kern="1200" dirty="0" err="1">
              <a:solidFill>
                <a:schemeClr val="tx1"/>
              </a:solidFill>
            </a:rPr>
            <a:t>feature</a:t>
          </a:r>
          <a:r>
            <a:rPr lang="fr-FR" sz="1000" b="1" kern="1200" dirty="0">
              <a:solidFill>
                <a:schemeClr val="tx1"/>
              </a:solidFill>
            </a:rPr>
            <a:t> ‘</a:t>
          </a:r>
          <a:r>
            <a:rPr lang="fr-FR" sz="1000" b="1" kern="1200" dirty="0" err="1">
              <a:solidFill>
                <a:schemeClr val="tx1"/>
              </a:solidFill>
            </a:rPr>
            <a:t>SiteEnergyUse_Kbtu</a:t>
          </a:r>
          <a:r>
            <a:rPr lang="fr-FR" sz="1000" b="1" kern="1200" dirty="0">
              <a:solidFill>
                <a:schemeClr val="tx1"/>
              </a:solidFill>
            </a:rPr>
            <a:t>’ </a:t>
          </a:r>
        </a:p>
        <a:p>
          <a:pPr marL="0" lvl="0" indent="0" algn="ctr" defTabSz="444500">
            <a:lnSpc>
              <a:spcPct val="90000"/>
            </a:lnSpc>
            <a:spcBef>
              <a:spcPct val="0"/>
            </a:spcBef>
            <a:spcAft>
              <a:spcPct val="35000"/>
            </a:spcAft>
            <a:buNone/>
          </a:pPr>
          <a:endParaRPr lang="fr-FR" sz="1000" kern="1200" dirty="0">
            <a:solidFill>
              <a:schemeClr val="tx1"/>
            </a:solidFill>
          </a:endParaRPr>
        </a:p>
      </dsp:txBody>
      <dsp:txXfrm rot="-5400000">
        <a:off x="4225266" y="1043940"/>
        <a:ext cx="1738797" cy="1738797"/>
      </dsp:txXfrm>
    </dsp:sp>
    <dsp:sp modelId="{C51F44C4-C3DC-5B4A-A095-C513651C9F78}">
      <dsp:nvSpPr>
        <dsp:cNvPr id="0" name=""/>
        <dsp:cNvSpPr/>
      </dsp:nvSpPr>
      <dsp:spPr>
        <a:xfrm rot="10800000">
          <a:off x="4225266" y="2896319"/>
          <a:ext cx="2459031" cy="2459031"/>
        </a:xfrm>
        <a:prstGeom prst="pieWedge">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endParaRPr lang="fr-FR" sz="1000" kern="1200" dirty="0"/>
        </a:p>
        <a:p>
          <a:pPr marL="0" lvl="0" indent="0" algn="ctr" defTabSz="444500">
            <a:lnSpc>
              <a:spcPct val="90000"/>
            </a:lnSpc>
            <a:spcBef>
              <a:spcPct val="0"/>
            </a:spcBef>
            <a:spcAft>
              <a:spcPct val="35000"/>
            </a:spcAft>
            <a:buNone/>
          </a:pPr>
          <a:r>
            <a:rPr lang="fr-FR" sz="1000" b="1" kern="1200" dirty="0">
              <a:solidFill>
                <a:schemeClr val="tx1"/>
              </a:solidFill>
            </a:rPr>
            <a:t>Traitement de la </a:t>
          </a:r>
          <a:r>
            <a:rPr lang="fr-FR" sz="1000" b="1" kern="1200" dirty="0" err="1">
              <a:solidFill>
                <a:schemeClr val="tx1"/>
              </a:solidFill>
            </a:rPr>
            <a:t>feature</a:t>
          </a:r>
          <a:r>
            <a:rPr lang="fr-FR" sz="1000" b="1" kern="1200" dirty="0">
              <a:solidFill>
                <a:schemeClr val="tx1"/>
              </a:solidFill>
            </a:rPr>
            <a:t> ‘</a:t>
          </a:r>
          <a:r>
            <a:rPr lang="fr-FR" sz="1000" b="1" kern="1200" dirty="0" err="1">
              <a:solidFill>
                <a:schemeClr val="tx1"/>
              </a:solidFill>
            </a:rPr>
            <a:t>SiteEUI_Kbtu_sf</a:t>
          </a:r>
          <a:r>
            <a:rPr lang="fr-FR" sz="1000" b="1" kern="1200" dirty="0">
              <a:solidFill>
                <a:schemeClr val="tx1"/>
              </a:solidFill>
            </a:rPr>
            <a:t>’</a:t>
          </a:r>
          <a:br>
            <a:rPr lang="fr-FR" sz="1000" kern="1200" dirty="0">
              <a:solidFill>
                <a:schemeClr val="tx1"/>
              </a:solidFill>
            </a:rPr>
          </a:br>
          <a:endParaRPr lang="fr-FR" sz="1000" kern="1200" dirty="0">
            <a:solidFill>
              <a:schemeClr val="tx1"/>
            </a:solidFill>
          </a:endParaRPr>
        </a:p>
      </dsp:txBody>
      <dsp:txXfrm rot="10800000">
        <a:off x="4225266" y="2896319"/>
        <a:ext cx="1738797" cy="1738797"/>
      </dsp:txXfrm>
    </dsp:sp>
    <dsp:sp modelId="{EA7597DB-33DA-844E-AD4A-676265D7F8EE}">
      <dsp:nvSpPr>
        <dsp:cNvPr id="0" name=""/>
        <dsp:cNvSpPr/>
      </dsp:nvSpPr>
      <dsp:spPr>
        <a:xfrm rot="16200000">
          <a:off x="1652653" y="2896319"/>
          <a:ext cx="2459031" cy="2459031"/>
        </a:xfrm>
        <a:prstGeom prst="pieWedg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b="1" kern="1200" dirty="0">
              <a:solidFill>
                <a:schemeClr val="tx1"/>
              </a:solidFill>
            </a:rPr>
            <a:t>Traitement de la </a:t>
          </a:r>
          <a:r>
            <a:rPr lang="fr-FR" sz="1000" b="1" kern="1200" dirty="0" err="1">
              <a:solidFill>
                <a:schemeClr val="tx1"/>
              </a:solidFill>
            </a:rPr>
            <a:t>feature</a:t>
          </a:r>
          <a:r>
            <a:rPr lang="fr-FR" sz="1000" b="1" kern="1200" dirty="0">
              <a:solidFill>
                <a:schemeClr val="tx1"/>
              </a:solidFill>
            </a:rPr>
            <a:t> ‘</a:t>
          </a:r>
          <a:r>
            <a:rPr lang="fr-FR" sz="1000" b="1" kern="1200" dirty="0" err="1">
              <a:solidFill>
                <a:schemeClr val="tx1"/>
              </a:solidFill>
            </a:rPr>
            <a:t>SourceEnergyUse_kBtu</a:t>
          </a:r>
          <a:r>
            <a:rPr lang="fr-FR" sz="1000" b="1" kern="1200" dirty="0">
              <a:solidFill>
                <a:schemeClr val="tx1"/>
              </a:solidFill>
            </a:rPr>
            <a:t>’</a:t>
          </a:r>
          <a:br>
            <a:rPr lang="fr-FR" sz="1000" kern="1200" dirty="0">
              <a:solidFill>
                <a:schemeClr val="tx1"/>
              </a:solidFill>
            </a:rPr>
          </a:br>
          <a:endParaRPr lang="fr-FR" sz="1000" kern="1200" dirty="0">
            <a:solidFill>
              <a:schemeClr val="tx1"/>
            </a:solidFill>
          </a:endParaRPr>
        </a:p>
      </dsp:txBody>
      <dsp:txXfrm rot="5400000">
        <a:off x="2372887" y="2896319"/>
        <a:ext cx="1738797" cy="1738797"/>
      </dsp:txXfrm>
    </dsp:sp>
    <dsp:sp modelId="{E4251A1A-0F04-A748-B14F-680AEBE324CF}">
      <dsp:nvSpPr>
        <dsp:cNvPr id="0" name=""/>
        <dsp:cNvSpPr/>
      </dsp:nvSpPr>
      <dsp:spPr>
        <a:xfrm>
          <a:off x="3743965" y="2328413"/>
          <a:ext cx="849019" cy="738277"/>
        </a:xfrm>
        <a:prstGeom prst="circularArrow">
          <a:avLst/>
        </a:prstGeom>
        <a:solidFill>
          <a:schemeClr val="accent2">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EA0D63EB-D031-624A-9037-352164552C25}">
      <dsp:nvSpPr>
        <dsp:cNvPr id="0" name=""/>
        <dsp:cNvSpPr/>
      </dsp:nvSpPr>
      <dsp:spPr>
        <a:xfrm rot="10800000">
          <a:off x="3743965" y="2612366"/>
          <a:ext cx="849019" cy="738277"/>
        </a:xfrm>
        <a:prstGeom prst="circularArrow">
          <a:avLst/>
        </a:prstGeom>
        <a:solidFill>
          <a:schemeClr val="accent2">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DBE03-16A9-154C-9F27-894C0137D6CD}">
      <dsp:nvSpPr>
        <dsp:cNvPr id="0" name=""/>
        <dsp:cNvSpPr/>
      </dsp:nvSpPr>
      <dsp:spPr>
        <a:xfrm>
          <a:off x="1325" y="14904"/>
          <a:ext cx="2826772" cy="4081152"/>
        </a:xfrm>
        <a:prstGeom prst="roundRect">
          <a:avLst>
            <a:gd name="adj" fmla="val 10000"/>
          </a:avLst>
        </a:prstGeom>
        <a:solidFill>
          <a:srgbClr val="002060"/>
        </a:solidFill>
        <a:ln w="19050" cap="rnd" cmpd="sng" algn="ctr">
          <a:solidFill>
            <a:schemeClr val="lt1">
              <a:hueOff val="0"/>
              <a:satOff val="0"/>
              <a:lumOff val="0"/>
              <a:alphaOff val="0"/>
            </a:schemeClr>
          </a:solidFill>
          <a:prstDash val="solid"/>
        </a:ln>
        <a:effectLst/>
        <a:scene3d>
          <a:camera prst="orthographicFront"/>
          <a:lightRig rig="threePt" dir="t"/>
        </a:scene3d>
        <a:sp3d extrusionH="76200" contourW="12700">
          <a:bevelT/>
          <a:extrusionClr>
            <a:srgbClr val="002060"/>
          </a:extrusionClr>
          <a:contourClr>
            <a:srgbClr val="002060"/>
          </a:contourClr>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One Hot encoder :</a:t>
          </a:r>
          <a:br>
            <a:rPr lang="fr-FR" sz="1600" kern="1200" dirty="0"/>
          </a:br>
          <a:r>
            <a:rPr lang="fr-FR" sz="1600" kern="1200" dirty="0"/>
            <a:t>Les algorithmes de machine </a:t>
          </a:r>
          <a:r>
            <a:rPr lang="fr-FR" sz="1600" kern="1200" dirty="0" err="1"/>
            <a:t>learning</a:t>
          </a:r>
          <a:r>
            <a:rPr lang="fr-FR" sz="1600" kern="1200" dirty="0"/>
            <a:t> ne fonctionnent pas avec les </a:t>
          </a:r>
          <a:r>
            <a:rPr lang="fr-FR" sz="1600" kern="1200" dirty="0" err="1"/>
            <a:t>features</a:t>
          </a:r>
          <a:r>
            <a:rPr lang="fr-FR" sz="1600" kern="1200" dirty="0"/>
            <a:t> catégoriques. </a:t>
          </a:r>
        </a:p>
        <a:p>
          <a:pPr marL="0" lvl="0" indent="0" algn="ctr" defTabSz="711200">
            <a:lnSpc>
              <a:spcPct val="90000"/>
            </a:lnSpc>
            <a:spcBef>
              <a:spcPct val="0"/>
            </a:spcBef>
            <a:spcAft>
              <a:spcPct val="35000"/>
            </a:spcAft>
            <a:buNone/>
          </a:pPr>
          <a:endParaRPr lang="fr-FR" sz="1600" kern="1200" dirty="0"/>
        </a:p>
        <a:p>
          <a:pPr marL="0" lvl="0" indent="0" algn="ctr" defTabSz="711200">
            <a:lnSpc>
              <a:spcPct val="90000"/>
            </a:lnSpc>
            <a:spcBef>
              <a:spcPct val="0"/>
            </a:spcBef>
            <a:spcAft>
              <a:spcPct val="35000"/>
            </a:spcAft>
            <a:buNone/>
          </a:pPr>
          <a:r>
            <a:rPr lang="fr-FR" sz="1600" kern="1200" dirty="0"/>
            <a:t>Un one hot encoder : représentation des valeurs catégoriques en vecteurs binaires. </a:t>
          </a:r>
        </a:p>
        <a:p>
          <a:pPr marL="0" lvl="0" indent="0" algn="ctr" defTabSz="711200">
            <a:lnSpc>
              <a:spcPct val="90000"/>
            </a:lnSpc>
            <a:spcBef>
              <a:spcPct val="0"/>
            </a:spcBef>
            <a:spcAft>
              <a:spcPct val="35000"/>
            </a:spcAft>
            <a:buNone/>
          </a:pPr>
          <a:r>
            <a:rPr lang="fr-FR" sz="1600" kern="1200" dirty="0"/>
            <a:t>Cela requiert en premier lieu le mappage des données en valeurs entières. </a:t>
          </a:r>
        </a:p>
        <a:p>
          <a:pPr marL="0" lvl="0" indent="0" algn="ctr" defTabSz="711200">
            <a:lnSpc>
              <a:spcPct val="90000"/>
            </a:lnSpc>
            <a:spcBef>
              <a:spcPct val="0"/>
            </a:spcBef>
            <a:spcAft>
              <a:spcPct val="35000"/>
            </a:spcAft>
            <a:buNone/>
          </a:pPr>
          <a:br>
            <a:rPr lang="fr-FR" sz="1600" kern="1200" dirty="0"/>
          </a:br>
          <a:endParaRPr lang="en-US" sz="1600" kern="1200" dirty="0"/>
        </a:p>
      </dsp:txBody>
      <dsp:txXfrm>
        <a:off x="84118" y="97697"/>
        <a:ext cx="2661186" cy="3915566"/>
      </dsp:txXfrm>
    </dsp:sp>
    <dsp:sp modelId="{0CCE5938-0164-1749-8BB2-51182EECD314}">
      <dsp:nvSpPr>
        <dsp:cNvPr id="0" name=""/>
        <dsp:cNvSpPr/>
      </dsp:nvSpPr>
      <dsp:spPr>
        <a:xfrm rot="21588090">
          <a:off x="3107969" y="1698067"/>
          <a:ext cx="593334" cy="70103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07970" y="1838583"/>
        <a:ext cx="415334" cy="420623"/>
      </dsp:txXfrm>
    </dsp:sp>
    <dsp:sp modelId="{FE98623C-BED7-6E44-962F-87B01143FA0B}">
      <dsp:nvSpPr>
        <dsp:cNvPr id="0" name=""/>
        <dsp:cNvSpPr/>
      </dsp:nvSpPr>
      <dsp:spPr>
        <a:xfrm>
          <a:off x="3947590" y="1232"/>
          <a:ext cx="2826772" cy="4081152"/>
        </a:xfrm>
        <a:prstGeom prst="roundRect">
          <a:avLst>
            <a:gd name="adj" fmla="val 10000"/>
          </a:avLst>
        </a:prstGeom>
        <a:solidFill>
          <a:srgbClr val="002060"/>
        </a:solidFill>
        <a:ln w="19050" cap="rnd" cmpd="sng" algn="ctr">
          <a:solidFill>
            <a:schemeClr val="lt1">
              <a:hueOff val="0"/>
              <a:satOff val="0"/>
              <a:lumOff val="0"/>
              <a:alphaOff val="0"/>
            </a:schemeClr>
          </a:solidFill>
          <a:prstDash val="solid"/>
        </a:ln>
        <a:effectLst/>
        <a:scene3d>
          <a:camera prst="orthographicFront"/>
          <a:lightRig rig="threePt" dir="t"/>
        </a:scene3d>
        <a:sp3d extrusionH="76200" contourW="12700">
          <a:bevelT/>
          <a:extrusionClr>
            <a:srgbClr val="002060"/>
          </a:extrusionClr>
          <a:contourClr>
            <a:srgbClr val="002060"/>
          </a:contourClr>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err="1"/>
            <a:t>Robust</a:t>
          </a:r>
          <a:r>
            <a:rPr lang="fr-FR" sz="1600" b="1" kern="1200" dirty="0"/>
            <a:t> </a:t>
          </a:r>
          <a:r>
            <a:rPr lang="fr-FR" sz="1600" b="1" kern="1200" dirty="0" err="1"/>
            <a:t>scaler</a:t>
          </a:r>
          <a:r>
            <a:rPr lang="fr-FR" sz="1600" b="1" kern="1200" dirty="0"/>
            <a:t> :</a:t>
          </a:r>
          <a:br>
            <a:rPr lang="fr-FR" sz="1600" kern="1200" dirty="0"/>
          </a:br>
          <a:r>
            <a:rPr lang="fr-FR" sz="1600" kern="1200" dirty="0"/>
            <a:t>Les </a:t>
          </a:r>
          <a:r>
            <a:rPr lang="fr-FR" sz="1600" kern="1200" dirty="0" err="1"/>
            <a:t>robust</a:t>
          </a:r>
          <a:r>
            <a:rPr lang="fr-FR" sz="1600" kern="1200" dirty="0"/>
            <a:t> </a:t>
          </a:r>
          <a:r>
            <a:rPr lang="fr-FR" sz="1600" kern="1200" dirty="0" err="1"/>
            <a:t>scaler</a:t>
          </a:r>
          <a:r>
            <a:rPr lang="fr-FR" sz="1600" kern="1200" dirty="0"/>
            <a:t> : algorithmes qui sont 'robustes' aux </a:t>
          </a:r>
          <a:r>
            <a:rPr lang="fr-FR" sz="1600" kern="1200" dirty="0" err="1"/>
            <a:t>outliers</a:t>
          </a:r>
          <a:endParaRPr lang="fr-FR" sz="1600" kern="1200" dirty="0"/>
        </a:p>
        <a:p>
          <a:pPr marL="0" lvl="0" indent="0" algn="ctr" defTabSz="711200">
            <a:lnSpc>
              <a:spcPct val="90000"/>
            </a:lnSpc>
            <a:spcBef>
              <a:spcPct val="0"/>
            </a:spcBef>
            <a:spcAft>
              <a:spcPct val="35000"/>
            </a:spcAft>
            <a:buNone/>
          </a:pPr>
          <a:r>
            <a:rPr lang="fr-FR" sz="1600" kern="1200" dirty="0"/>
            <a:t>Méthode de fonctionnement du </a:t>
          </a:r>
          <a:r>
            <a:rPr lang="fr-FR" sz="1600" kern="1200" dirty="0" err="1"/>
            <a:t>robust</a:t>
          </a:r>
          <a:r>
            <a:rPr lang="fr-FR" sz="1600" kern="1200" dirty="0"/>
            <a:t> </a:t>
          </a:r>
          <a:r>
            <a:rPr lang="fr-FR" sz="1600" kern="1200" dirty="0" err="1"/>
            <a:t>scaler</a:t>
          </a:r>
          <a:r>
            <a:rPr lang="fr-FR" sz="1600" kern="1200" dirty="0"/>
            <a:t> identique à celle du </a:t>
          </a:r>
          <a:r>
            <a:rPr lang="fr-FR" sz="1600" kern="1200" dirty="0" err="1"/>
            <a:t>MinMaxScaler</a:t>
          </a:r>
          <a:r>
            <a:rPr lang="fr-FR" sz="1600" kern="1200" dirty="0"/>
            <a:t> : elle permet d'uniformiser les indicateurs des </a:t>
          </a:r>
          <a:r>
            <a:rPr lang="fr-FR" sz="1600" kern="1200" dirty="0" err="1"/>
            <a:t>dataframes</a:t>
          </a:r>
          <a:r>
            <a:rPr lang="fr-FR" sz="1600" kern="1200" dirty="0"/>
            <a:t> </a:t>
          </a:r>
        </a:p>
        <a:p>
          <a:pPr marL="0" lvl="0" indent="0" algn="ctr" defTabSz="711200">
            <a:lnSpc>
              <a:spcPct val="90000"/>
            </a:lnSpc>
            <a:spcBef>
              <a:spcPct val="0"/>
            </a:spcBef>
            <a:spcAft>
              <a:spcPct val="35000"/>
            </a:spcAft>
            <a:buNone/>
          </a:pPr>
          <a:r>
            <a:rPr lang="fr-FR" sz="1600" kern="1200" dirty="0"/>
            <a:t>Le </a:t>
          </a:r>
          <a:r>
            <a:rPr lang="fr-FR" sz="1600" kern="1200" dirty="0" err="1"/>
            <a:t>robust</a:t>
          </a:r>
          <a:r>
            <a:rPr lang="fr-FR" sz="1600" kern="1200" dirty="0"/>
            <a:t> </a:t>
          </a:r>
          <a:r>
            <a:rPr lang="fr-FR" sz="1600" kern="1200" dirty="0" err="1"/>
            <a:t>scaler</a:t>
          </a:r>
          <a:r>
            <a:rPr lang="fr-FR" sz="1600" kern="1200" dirty="0"/>
            <a:t> prend en compte l'IQR, la distance interquartile</a:t>
          </a:r>
        </a:p>
        <a:p>
          <a:pPr marL="0" lvl="0" indent="0" algn="ctr" defTabSz="711200">
            <a:lnSpc>
              <a:spcPct val="90000"/>
            </a:lnSpc>
            <a:spcBef>
              <a:spcPct val="0"/>
            </a:spcBef>
            <a:spcAft>
              <a:spcPct val="35000"/>
            </a:spcAft>
            <a:buNone/>
          </a:pPr>
          <a:r>
            <a:rPr lang="fr-FR" sz="1600" kern="1200" dirty="0"/>
            <a:t> (xi-Q1(x))/(Q3(x)-Q1(x))</a:t>
          </a:r>
          <a:endParaRPr lang="en-US" sz="1600" kern="1200" dirty="0"/>
        </a:p>
      </dsp:txBody>
      <dsp:txXfrm>
        <a:off x="4030383" y="84025"/>
        <a:ext cx="2661186" cy="3915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F3B5D-D67F-F844-9C10-0EF32AA906C7}">
      <dsp:nvSpPr>
        <dsp:cNvPr id="0" name=""/>
        <dsp:cNvSpPr/>
      </dsp:nvSpPr>
      <dsp:spPr>
        <a:xfrm>
          <a:off x="0" y="37799"/>
          <a:ext cx="6692813" cy="152685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L’EnergyStar Score augmente la performance de manière non significative. </a:t>
          </a:r>
          <a:endParaRPr lang="en-US" sz="2900" kern="1200"/>
        </a:p>
      </dsp:txBody>
      <dsp:txXfrm>
        <a:off x="74535" y="112334"/>
        <a:ext cx="6543743" cy="1377780"/>
      </dsp:txXfrm>
    </dsp:sp>
    <dsp:sp modelId="{6E7D7059-CFB4-9C48-8499-05B1BF242421}">
      <dsp:nvSpPr>
        <dsp:cNvPr id="0" name=""/>
        <dsp:cNvSpPr/>
      </dsp:nvSpPr>
      <dsp:spPr>
        <a:xfrm>
          <a:off x="0" y="1648170"/>
          <a:ext cx="6692813" cy="1526850"/>
        </a:xfrm>
        <a:prstGeom prst="roundRect">
          <a:avLst/>
        </a:prstGeom>
        <a:gradFill rotWithShape="0">
          <a:gsLst>
            <a:gs pos="0">
              <a:schemeClr val="accent2">
                <a:hueOff val="-1356225"/>
                <a:satOff val="-828"/>
                <a:lumOff val="3235"/>
                <a:alphaOff val="0"/>
                <a:tint val="96000"/>
                <a:lumMod val="100000"/>
              </a:schemeClr>
            </a:gs>
            <a:gs pos="78000">
              <a:schemeClr val="accent2">
                <a:hueOff val="-1356225"/>
                <a:satOff val="-828"/>
                <a:lumOff val="3235"/>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Le XGBoost est le modèle présentant les meilleurs résultats</a:t>
          </a:r>
          <a:endParaRPr lang="en-US" sz="2900" kern="1200"/>
        </a:p>
      </dsp:txBody>
      <dsp:txXfrm>
        <a:off x="74535" y="1722705"/>
        <a:ext cx="6543743" cy="1377780"/>
      </dsp:txXfrm>
    </dsp:sp>
    <dsp:sp modelId="{78E044D7-7815-8B41-A851-3D8C5316D62E}">
      <dsp:nvSpPr>
        <dsp:cNvPr id="0" name=""/>
        <dsp:cNvSpPr/>
      </dsp:nvSpPr>
      <dsp:spPr>
        <a:xfrm>
          <a:off x="0" y="3258540"/>
          <a:ext cx="6692813" cy="152685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L’ElasticNet ne fonctionne pas sur ce type de projet </a:t>
          </a:r>
          <a:endParaRPr lang="en-US" sz="2900" kern="1200"/>
        </a:p>
      </dsp:txBody>
      <dsp:txXfrm>
        <a:off x="74535" y="3333075"/>
        <a:ext cx="6543743" cy="13777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AD585-4E25-B241-8D97-A7B907122661}">
      <dsp:nvSpPr>
        <dsp:cNvPr id="0" name=""/>
        <dsp:cNvSpPr/>
      </dsp:nvSpPr>
      <dsp:spPr>
        <a:xfrm>
          <a:off x="0" y="507291"/>
          <a:ext cx="3067347" cy="194776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D4DA27EF-B8B1-EC4A-8887-30D14E941974}">
      <dsp:nvSpPr>
        <dsp:cNvPr id="0" name=""/>
        <dsp:cNvSpPr/>
      </dsp:nvSpPr>
      <dsp:spPr>
        <a:xfrm>
          <a:off x="340816" y="831067"/>
          <a:ext cx="3067347" cy="194776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La taille de la base de donnée n’est pas assez importante pour permettre un résultat réellement efficace. </a:t>
          </a:r>
          <a:endParaRPr lang="en-US" sz="2100" kern="1200" dirty="0"/>
        </a:p>
      </dsp:txBody>
      <dsp:txXfrm>
        <a:off x="397864" y="888115"/>
        <a:ext cx="2953251" cy="1833669"/>
      </dsp:txXfrm>
    </dsp:sp>
    <dsp:sp modelId="{DB072034-3850-234D-A0C9-A1430E27C8FD}">
      <dsp:nvSpPr>
        <dsp:cNvPr id="0" name=""/>
        <dsp:cNvSpPr/>
      </dsp:nvSpPr>
      <dsp:spPr>
        <a:xfrm>
          <a:off x="3748980" y="507291"/>
          <a:ext cx="3067347" cy="194776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779E43EC-2B42-6E4D-9919-8FC7D3D84DC2}">
      <dsp:nvSpPr>
        <dsp:cNvPr id="0" name=""/>
        <dsp:cNvSpPr/>
      </dsp:nvSpPr>
      <dsp:spPr>
        <a:xfrm>
          <a:off x="4089796" y="831067"/>
          <a:ext cx="3067347" cy="194776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Un traitement des outliers peut être envisager, mais pour cela, les données doivent être plus importante. </a:t>
          </a:r>
          <a:endParaRPr lang="en-US" sz="2100" kern="1200"/>
        </a:p>
      </dsp:txBody>
      <dsp:txXfrm>
        <a:off x="4146844" y="888115"/>
        <a:ext cx="2953251" cy="1833669"/>
      </dsp:txXfrm>
    </dsp:sp>
    <dsp:sp modelId="{3E40E26E-E1F0-7348-BEEB-31924FDCA430}">
      <dsp:nvSpPr>
        <dsp:cNvPr id="0" name=""/>
        <dsp:cNvSpPr/>
      </dsp:nvSpPr>
      <dsp:spPr>
        <a:xfrm>
          <a:off x="7497960" y="507291"/>
          <a:ext cx="3067347" cy="194776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sp>
    <dsp:sp modelId="{72FFD842-FBBA-ED4C-960B-9D0133359CFF}">
      <dsp:nvSpPr>
        <dsp:cNvPr id="0" name=""/>
        <dsp:cNvSpPr/>
      </dsp:nvSpPr>
      <dsp:spPr>
        <a:xfrm>
          <a:off x="7838777" y="831067"/>
          <a:ext cx="3067347" cy="194776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Une meilleur connaissance de l’ingénieurerie énergetique serait un plus afin d’améliorer le feature engineering.</a:t>
          </a:r>
          <a:endParaRPr lang="en-US" sz="2100" kern="1200"/>
        </a:p>
      </dsp:txBody>
      <dsp:txXfrm>
        <a:off x="7895825" y="888115"/>
        <a:ext cx="2953251" cy="1833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254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53590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02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326532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271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919477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55435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79941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1087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45287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1639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71688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36756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089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3/9/23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9717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3/9/23</a:t>
            </a:fld>
            <a:endParaRPr lang="en-US" dirty="0"/>
          </a:p>
        </p:txBody>
      </p:sp>
    </p:spTree>
    <p:extLst>
      <p:ext uri="{BB962C8B-B14F-4D97-AF65-F5344CB8AC3E}">
        <p14:creationId xmlns:p14="http://schemas.microsoft.com/office/powerpoint/2010/main" val="109336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3/9/23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7845787"/>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s://user.oc-static.com/upload/2019/02/24/15510245026714_Seattle_logo_landscape_blue-black.pn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39D2A1-26DD-26E0-B27B-E0A98B78FB0B}"/>
              </a:ext>
            </a:extLst>
          </p:cNvPr>
          <p:cNvSpPr>
            <a:spLocks noGrp="1"/>
          </p:cNvSpPr>
          <p:nvPr>
            <p:ph type="ctrTitle"/>
          </p:nvPr>
        </p:nvSpPr>
        <p:spPr/>
        <p:txBody>
          <a:bodyPr/>
          <a:lstStyle/>
          <a:p>
            <a:r>
              <a:rPr lang="fr-FR" sz="6000" dirty="0">
                <a:effectLst/>
                <a:latin typeface="DIN Condensed" pitchFamily="2" charset="0"/>
              </a:rPr>
              <a:t>Projet 4</a:t>
            </a:r>
            <a:br>
              <a:rPr lang="fr-FR" dirty="0">
                <a:solidFill>
                  <a:srgbClr val="2C93D1"/>
                </a:solidFill>
                <a:effectLst/>
                <a:latin typeface="DIN Condensed" pitchFamily="2" charset="0"/>
              </a:rPr>
            </a:br>
            <a:endParaRPr lang="fr-FR" dirty="0"/>
          </a:p>
        </p:txBody>
      </p:sp>
      <p:sp>
        <p:nvSpPr>
          <p:cNvPr id="3" name="Sous-titre 2">
            <a:extLst>
              <a:ext uri="{FF2B5EF4-FFF2-40B4-BE49-F238E27FC236}">
                <a16:creationId xmlns:a16="http://schemas.microsoft.com/office/drawing/2014/main" id="{4D8C246C-6F78-E1E7-7847-116A921EA5F9}"/>
              </a:ext>
            </a:extLst>
          </p:cNvPr>
          <p:cNvSpPr>
            <a:spLocks noGrp="1"/>
          </p:cNvSpPr>
          <p:nvPr>
            <p:ph type="subTitle" idx="1"/>
          </p:nvPr>
        </p:nvSpPr>
        <p:spPr/>
        <p:txBody>
          <a:bodyPr/>
          <a:lstStyle/>
          <a:p>
            <a:r>
              <a:rPr lang="fr-FR" dirty="0"/>
              <a:t>Anticipez les besoin en consommation de </a:t>
            </a:r>
            <a:r>
              <a:rPr lang="fr-FR" dirty="0" err="1"/>
              <a:t>batiments</a:t>
            </a:r>
            <a:r>
              <a:rPr lang="fr-FR" dirty="0"/>
              <a:t> </a:t>
            </a:r>
          </a:p>
          <a:p>
            <a:endParaRPr lang="fr-FR" dirty="0"/>
          </a:p>
        </p:txBody>
      </p:sp>
      <p:sp>
        <p:nvSpPr>
          <p:cNvPr id="5" name="ZoneTexte 4">
            <a:extLst>
              <a:ext uri="{FF2B5EF4-FFF2-40B4-BE49-F238E27FC236}">
                <a16:creationId xmlns:a16="http://schemas.microsoft.com/office/drawing/2014/main" id="{6770C66E-85C0-594E-160C-7ECF7C967BA9}"/>
              </a:ext>
            </a:extLst>
          </p:cNvPr>
          <p:cNvSpPr txBox="1"/>
          <p:nvPr/>
        </p:nvSpPr>
        <p:spPr>
          <a:xfrm>
            <a:off x="10242365" y="6222110"/>
            <a:ext cx="1647883" cy="369332"/>
          </a:xfrm>
          <a:prstGeom prst="rect">
            <a:avLst/>
          </a:prstGeom>
          <a:noFill/>
        </p:spPr>
        <p:txBody>
          <a:bodyPr wrap="square">
            <a:spAutoFit/>
          </a:bodyPr>
          <a:lstStyle/>
          <a:p>
            <a:r>
              <a:rPr lang="fr-FR">
                <a:latin typeface="Avenir Next" panose="020B0503020202020204" pitchFamily="34" charset="0"/>
              </a:rPr>
              <a:t>Xavier Parisot</a:t>
            </a:r>
            <a:endParaRPr lang="fr-FR" dirty="0">
              <a:effectLst/>
              <a:latin typeface="Avenir Next" panose="020B0503020202020204" pitchFamily="34" charset="0"/>
            </a:endParaRPr>
          </a:p>
        </p:txBody>
      </p:sp>
    </p:spTree>
    <p:extLst>
      <p:ext uri="{BB962C8B-B14F-4D97-AF65-F5344CB8AC3E}">
        <p14:creationId xmlns:p14="http://schemas.microsoft.com/office/powerpoint/2010/main" val="33119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5D97D-DD8C-D94A-DAF1-4EA56BF8A812}"/>
              </a:ext>
            </a:extLst>
          </p:cNvPr>
          <p:cNvSpPr>
            <a:spLocks noGrp="1"/>
          </p:cNvSpPr>
          <p:nvPr>
            <p:ph type="title"/>
          </p:nvPr>
        </p:nvSpPr>
        <p:spPr>
          <a:xfrm>
            <a:off x="677334" y="609600"/>
            <a:ext cx="8596668" cy="695864"/>
          </a:xfrm>
        </p:spPr>
        <p:txBody>
          <a:bodyPr/>
          <a:lstStyle/>
          <a:p>
            <a:pPr marL="457200" lvl="1" algn="just">
              <a:lnSpc>
                <a:spcPct val="110000"/>
              </a:lnSpc>
            </a:pPr>
            <a:r>
              <a:rPr lang="fr-FR" sz="3600" dirty="0" err="1">
                <a:solidFill>
                  <a:schemeClr val="accent1"/>
                </a:solidFill>
                <a:effectLst/>
                <a:latin typeface="Calibri" panose="020F0502020204030204" pitchFamily="34" charset="0"/>
                <a:cs typeface="Calibri" panose="020F0502020204030204" pitchFamily="34" charset="0"/>
              </a:rPr>
              <a:t>Feature</a:t>
            </a:r>
            <a:r>
              <a:rPr lang="fr-FR" sz="3600" dirty="0">
                <a:solidFill>
                  <a:schemeClr val="accent1"/>
                </a:solidFill>
                <a:effectLst/>
                <a:latin typeface="Calibri" panose="020F0502020204030204" pitchFamily="34" charset="0"/>
                <a:cs typeface="Calibri" panose="020F0502020204030204" pitchFamily="34" charset="0"/>
              </a:rPr>
              <a:t> En</a:t>
            </a:r>
            <a:r>
              <a:rPr lang="fr-FR" sz="3600" dirty="0">
                <a:solidFill>
                  <a:schemeClr val="accent1"/>
                </a:solidFill>
                <a:latin typeface="Calibri" panose="020F0502020204030204" pitchFamily="34" charset="0"/>
                <a:cs typeface="Calibri" panose="020F0502020204030204" pitchFamily="34" charset="0"/>
              </a:rPr>
              <a:t>gineering</a:t>
            </a:r>
            <a:endParaRPr lang="fr-FR" sz="3600" dirty="0">
              <a:solidFill>
                <a:schemeClr val="accent1"/>
              </a:solidFill>
              <a:effectLst/>
              <a:latin typeface="Calibri" panose="020F0502020204030204" pitchFamily="34" charset="0"/>
              <a:cs typeface="Calibri" panose="020F0502020204030204" pitchFamily="34" charset="0"/>
            </a:endParaRPr>
          </a:p>
        </p:txBody>
      </p:sp>
      <p:graphicFrame>
        <p:nvGraphicFramePr>
          <p:cNvPr id="3" name="Diagramme 2">
            <a:extLst>
              <a:ext uri="{FF2B5EF4-FFF2-40B4-BE49-F238E27FC236}">
                <a16:creationId xmlns:a16="http://schemas.microsoft.com/office/drawing/2014/main" id="{91120B7C-A20A-6C6D-C8DB-21D011D12837}"/>
              </a:ext>
            </a:extLst>
          </p:cNvPr>
          <p:cNvGraphicFramePr/>
          <p:nvPr>
            <p:extLst>
              <p:ext uri="{D42A27DB-BD31-4B8C-83A1-F6EECF244321}">
                <p14:modId xmlns:p14="http://schemas.microsoft.com/office/powerpoint/2010/main" val="3504841744"/>
              </p:ext>
            </p:extLst>
          </p:nvPr>
        </p:nvGraphicFramePr>
        <p:xfrm>
          <a:off x="-537770" y="1047179"/>
          <a:ext cx="8336951" cy="5679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F1FE2F53-5414-A98F-2B7C-8AE1907C7681}"/>
              </a:ext>
            </a:extLst>
          </p:cNvPr>
          <p:cNvSpPr txBox="1"/>
          <p:nvPr/>
        </p:nvSpPr>
        <p:spPr>
          <a:xfrm>
            <a:off x="6633881" y="1997839"/>
            <a:ext cx="5056095" cy="2308324"/>
          </a:xfrm>
          <a:prstGeom prst="rect">
            <a:avLst/>
          </a:prstGeom>
          <a:noFill/>
        </p:spPr>
        <p:txBody>
          <a:bodyPr wrap="square">
            <a:spAutoFit/>
          </a:bodyPr>
          <a:lstStyle/>
          <a:p>
            <a:pPr marL="285750" indent="-285750">
              <a:buFont typeface="Arial" panose="020B0604020202020204" pitchFamily="34" charset="0"/>
              <a:buChar char="•"/>
            </a:pPr>
            <a:r>
              <a:rPr lang="fr-FR" dirty="0">
                <a:solidFill>
                  <a:srgbClr val="002060"/>
                </a:solidFill>
                <a:effectLst/>
                <a:latin typeface="JetBrains Mono"/>
              </a:rPr>
              <a:t>'</a:t>
            </a:r>
            <a:r>
              <a:rPr lang="fr-FR" dirty="0" err="1">
                <a:solidFill>
                  <a:srgbClr val="002060"/>
                </a:solidFill>
                <a:effectLst/>
                <a:latin typeface="JetBrains Mono"/>
              </a:rPr>
              <a:t>SiteEnergyUse_kBtu</a:t>
            </a:r>
            <a:r>
              <a:rPr lang="fr-FR" dirty="0">
                <a:solidFill>
                  <a:srgbClr val="002060"/>
                </a:solidFill>
                <a:effectLst/>
                <a:latin typeface="JetBrains Mono"/>
              </a:rPr>
              <a:t>' et </a:t>
            </a:r>
            <a:r>
              <a:rPr lang="fr-FR" dirty="0" err="1">
                <a:solidFill>
                  <a:srgbClr val="002060"/>
                </a:solidFill>
                <a:effectLst/>
                <a:latin typeface="JetBrains Mono"/>
              </a:rPr>
              <a:t>SiteEUI_kBtu_sf</a:t>
            </a:r>
            <a:r>
              <a:rPr lang="fr-FR" dirty="0">
                <a:solidFill>
                  <a:srgbClr val="002060"/>
                </a:solidFill>
                <a:effectLst/>
                <a:latin typeface="JetBrains Mono"/>
              </a:rPr>
              <a:t> ne suivent pas une loi normale, ils sont asymétriques étalées à droite (</a:t>
            </a:r>
            <a:r>
              <a:rPr lang="fr-FR" dirty="0" err="1">
                <a:solidFill>
                  <a:srgbClr val="002060"/>
                </a:solidFill>
                <a:effectLst/>
                <a:latin typeface="JetBrains Mono"/>
              </a:rPr>
              <a:t>skewness</a:t>
            </a:r>
            <a:r>
              <a:rPr lang="fr-FR" dirty="0">
                <a:solidFill>
                  <a:srgbClr val="002060"/>
                </a:solidFill>
                <a:effectLst/>
                <a:latin typeface="JetBrains Mono"/>
              </a:rPr>
              <a:t> &gt; 1) et moins aplaties que la distribution normale</a:t>
            </a:r>
          </a:p>
          <a:p>
            <a:pPr marL="285750" indent="-285750">
              <a:buFont typeface="Arial" panose="020B0604020202020204" pitchFamily="34" charset="0"/>
              <a:buChar char="•"/>
            </a:pPr>
            <a:r>
              <a:rPr lang="fr-FR" dirty="0">
                <a:solidFill>
                  <a:srgbClr val="002060"/>
                </a:solidFill>
                <a:effectLst/>
                <a:latin typeface="JetBrains Mono"/>
              </a:rPr>
              <a:t>Transformation logarithmique. </a:t>
            </a:r>
          </a:p>
          <a:p>
            <a:endParaRPr lang="fr-FR" dirty="0">
              <a:solidFill>
                <a:srgbClr val="002060"/>
              </a:solidFill>
              <a:latin typeface="JetBrains Mono"/>
            </a:endParaRPr>
          </a:p>
          <a:p>
            <a:r>
              <a:rPr lang="fr-FR" dirty="0">
                <a:solidFill>
                  <a:srgbClr val="002060"/>
                </a:solidFill>
                <a:effectLst/>
                <a:latin typeface="JetBrains Mono"/>
              </a:rPr>
              <a:t>! Le traitement logarithmique peut biaiser la modélisation ultérieur.</a:t>
            </a:r>
          </a:p>
        </p:txBody>
      </p:sp>
    </p:spTree>
    <p:extLst>
      <p:ext uri="{BB962C8B-B14F-4D97-AF65-F5344CB8AC3E}">
        <p14:creationId xmlns:p14="http://schemas.microsoft.com/office/powerpoint/2010/main" val="3125561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inking ship seattle coolest parking garage in america">
            <a:extLst>
              <a:ext uri="{FF2B5EF4-FFF2-40B4-BE49-F238E27FC236}">
                <a16:creationId xmlns:a16="http://schemas.microsoft.com/office/drawing/2014/main" id="{C1730AED-8AC8-5258-5880-AB20C7658A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5" r="28175" b="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BA5D97D-DD8C-D94A-DAF1-4EA56BF8A812}"/>
              </a:ext>
            </a:extLst>
          </p:cNvPr>
          <p:cNvSpPr>
            <a:spLocks noGrp="1"/>
          </p:cNvSpPr>
          <p:nvPr>
            <p:ph type="title"/>
          </p:nvPr>
        </p:nvSpPr>
        <p:spPr>
          <a:xfrm>
            <a:off x="677333" y="609600"/>
            <a:ext cx="3851123" cy="1320800"/>
          </a:xfrm>
        </p:spPr>
        <p:txBody>
          <a:bodyPr vert="horz" lIns="91440" tIns="45720" rIns="91440" bIns="45720" rtlCol="0" anchor="t">
            <a:normAutofit/>
          </a:bodyPr>
          <a:lstStyle/>
          <a:p>
            <a:pPr marL="457200" lvl="1" algn="l" defTabSz="457200" rtl="0">
              <a:spcBef>
                <a:spcPct val="0"/>
              </a:spcBef>
            </a:pPr>
            <a:r>
              <a:rPr lang="en-US" sz="3600" kern="1200" dirty="0">
                <a:solidFill>
                  <a:schemeClr val="accent1"/>
                </a:solidFill>
                <a:effectLst/>
                <a:latin typeface="+mj-lt"/>
                <a:ea typeface="+mj-ea"/>
                <a:cs typeface="+mj-cs"/>
              </a:rPr>
              <a:t>Feature En</a:t>
            </a:r>
            <a:r>
              <a:rPr lang="en-US" sz="3600" kern="1200" dirty="0">
                <a:solidFill>
                  <a:schemeClr val="accent1"/>
                </a:solidFill>
                <a:latin typeface="+mj-lt"/>
                <a:ea typeface="+mj-ea"/>
                <a:cs typeface="+mj-cs"/>
              </a:rPr>
              <a:t>gineering</a:t>
            </a:r>
            <a:endParaRPr lang="en-US" sz="3600" kern="1200" dirty="0">
              <a:solidFill>
                <a:schemeClr val="accent1"/>
              </a:solidFill>
              <a:effectLst/>
              <a:latin typeface="+mj-lt"/>
              <a:ea typeface="+mj-ea"/>
              <a:cs typeface="+mj-cs"/>
            </a:endParaRPr>
          </a:p>
        </p:txBody>
      </p:sp>
      <p:sp>
        <p:nvSpPr>
          <p:cNvPr id="6" name="ZoneTexte 5">
            <a:extLst>
              <a:ext uri="{FF2B5EF4-FFF2-40B4-BE49-F238E27FC236}">
                <a16:creationId xmlns:a16="http://schemas.microsoft.com/office/drawing/2014/main" id="{84197E49-1AD2-9670-432E-407542743917}"/>
              </a:ext>
            </a:extLst>
          </p:cNvPr>
          <p:cNvSpPr txBox="1"/>
          <p:nvPr/>
        </p:nvSpPr>
        <p:spPr>
          <a:xfrm>
            <a:off x="82694" y="1790341"/>
            <a:ext cx="5358828" cy="4324358"/>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600" b="1" dirty="0" err="1">
                <a:solidFill>
                  <a:schemeClr val="tx1">
                    <a:lumMod val="75000"/>
                    <a:lumOff val="25000"/>
                  </a:schemeClr>
                </a:solidFill>
                <a:effectLst/>
              </a:rPr>
              <a:t>Unités</a:t>
            </a:r>
            <a:endParaRPr lang="en-US" sz="1600" b="1"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endParaRPr lang="en-US" sz="160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effectLst/>
              </a:rPr>
              <a:t>1 kilo British Thermal Units 1 </a:t>
            </a:r>
            <a:r>
              <a:rPr lang="en-US" sz="1600" dirty="0" err="1">
                <a:solidFill>
                  <a:schemeClr val="tx1">
                    <a:lumMod val="75000"/>
                    <a:lumOff val="25000"/>
                  </a:schemeClr>
                </a:solidFill>
                <a:effectLst/>
              </a:rPr>
              <a:t>kbtu</a:t>
            </a:r>
            <a:r>
              <a:rPr lang="en-US" sz="1600" dirty="0">
                <a:solidFill>
                  <a:schemeClr val="tx1">
                    <a:lumMod val="75000"/>
                    <a:lumOff val="25000"/>
                  </a:schemeClr>
                </a:solidFill>
                <a:effectLst/>
              </a:rPr>
              <a:t> = 0,293 kwh </a:t>
            </a:r>
          </a:p>
          <a:p>
            <a:pPr>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effectLst/>
              </a:rPr>
              <a:t> un pied = 0,304 </a:t>
            </a:r>
            <a:r>
              <a:rPr lang="en-US" sz="1600" dirty="0" err="1">
                <a:solidFill>
                  <a:schemeClr val="tx1">
                    <a:lumMod val="75000"/>
                    <a:lumOff val="25000"/>
                  </a:schemeClr>
                </a:solidFill>
                <a:effectLst/>
              </a:rPr>
              <a:t>mètre</a:t>
            </a:r>
            <a:r>
              <a:rPr lang="en-US" sz="1600" dirty="0">
                <a:solidFill>
                  <a:schemeClr val="tx1">
                    <a:lumMod val="75000"/>
                    <a:lumOff val="25000"/>
                  </a:schemeClr>
                </a:solidFill>
                <a:effectLst/>
              </a:rPr>
              <a:t>.</a:t>
            </a:r>
            <a:br>
              <a:rPr lang="en-US" sz="1600" dirty="0">
                <a:solidFill>
                  <a:schemeClr val="tx1">
                    <a:lumMod val="75000"/>
                    <a:lumOff val="25000"/>
                  </a:schemeClr>
                </a:solidFill>
                <a:effectLst/>
              </a:rPr>
            </a:br>
            <a:endParaRPr lang="en-US" sz="160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effectLst/>
              </a:rPr>
              <a:t>Pour des raison de </a:t>
            </a:r>
            <a:r>
              <a:rPr lang="en-US" sz="1600" dirty="0" err="1">
                <a:solidFill>
                  <a:schemeClr val="tx1">
                    <a:lumMod val="75000"/>
                    <a:lumOff val="25000"/>
                  </a:schemeClr>
                </a:solidFill>
                <a:effectLst/>
              </a:rPr>
              <a:t>conformité</a:t>
            </a:r>
            <a:r>
              <a:rPr lang="en-US" sz="1600" dirty="0">
                <a:solidFill>
                  <a:schemeClr val="tx1">
                    <a:lumMod val="75000"/>
                    <a:lumOff val="25000"/>
                  </a:schemeClr>
                </a:solidFill>
                <a:effectLst/>
              </a:rPr>
              <a:t> avec </a:t>
            </a:r>
            <a:r>
              <a:rPr lang="en-US" sz="1600" dirty="0" err="1">
                <a:solidFill>
                  <a:schemeClr val="tx1">
                    <a:lumMod val="75000"/>
                    <a:lumOff val="25000"/>
                  </a:schemeClr>
                </a:solidFill>
                <a:effectLst/>
              </a:rPr>
              <a:t>l'energy</a:t>
            </a:r>
            <a:r>
              <a:rPr lang="en-US" sz="1600" dirty="0">
                <a:solidFill>
                  <a:schemeClr val="tx1">
                    <a:lumMod val="75000"/>
                    <a:lumOff val="25000"/>
                  </a:schemeClr>
                </a:solidFill>
                <a:effectLst/>
              </a:rPr>
              <a:t> star, nous </a:t>
            </a:r>
            <a:r>
              <a:rPr lang="en-US" sz="1600" dirty="0" err="1">
                <a:solidFill>
                  <a:schemeClr val="tx1">
                    <a:lumMod val="75000"/>
                    <a:lumOff val="25000"/>
                  </a:schemeClr>
                </a:solidFill>
                <a:effectLst/>
              </a:rPr>
              <a:t>faisons</a:t>
            </a:r>
            <a:r>
              <a:rPr lang="en-US" sz="1600" dirty="0">
                <a:solidFill>
                  <a:schemeClr val="tx1">
                    <a:lumMod val="75000"/>
                    <a:lumOff val="25000"/>
                  </a:schemeClr>
                </a:solidFill>
                <a:effectLst/>
              </a:rPr>
              <a:t> le </a:t>
            </a:r>
            <a:r>
              <a:rPr lang="en-US" sz="1600" dirty="0" err="1">
                <a:solidFill>
                  <a:schemeClr val="tx1">
                    <a:lumMod val="75000"/>
                    <a:lumOff val="25000"/>
                  </a:schemeClr>
                </a:solidFill>
                <a:effectLst/>
              </a:rPr>
              <a:t>choix</a:t>
            </a:r>
            <a:r>
              <a:rPr lang="en-US" sz="1600" dirty="0">
                <a:solidFill>
                  <a:schemeClr val="tx1">
                    <a:lumMod val="75000"/>
                    <a:lumOff val="25000"/>
                  </a:schemeClr>
                </a:solidFill>
                <a:effectLst/>
              </a:rPr>
              <a:t> de ne pas </a:t>
            </a:r>
            <a:r>
              <a:rPr lang="en-US" sz="1600" dirty="0" err="1">
                <a:solidFill>
                  <a:schemeClr val="tx1">
                    <a:lumMod val="75000"/>
                    <a:lumOff val="25000"/>
                  </a:schemeClr>
                </a:solidFill>
                <a:effectLst/>
              </a:rPr>
              <a:t>convertir</a:t>
            </a:r>
            <a:r>
              <a:rPr lang="en-US" sz="1600" dirty="0">
                <a:solidFill>
                  <a:schemeClr val="tx1">
                    <a:lumMod val="75000"/>
                    <a:lumOff val="25000"/>
                  </a:schemeClr>
                </a:solidFill>
                <a:effectLst/>
              </a:rPr>
              <a:t> les </a:t>
            </a:r>
            <a:r>
              <a:rPr lang="en-US" sz="1600" dirty="0" err="1">
                <a:solidFill>
                  <a:schemeClr val="tx1">
                    <a:lumMod val="75000"/>
                    <a:lumOff val="25000"/>
                  </a:schemeClr>
                </a:solidFill>
                <a:effectLst/>
              </a:rPr>
              <a:t>données</a:t>
            </a:r>
            <a:r>
              <a:rPr lang="en-US" sz="1600" dirty="0">
                <a:solidFill>
                  <a:schemeClr val="tx1">
                    <a:lumMod val="75000"/>
                    <a:lumOff val="25000"/>
                  </a:schemeClr>
                </a:solidFill>
                <a:effectLst/>
              </a:rPr>
              <a:t>.</a:t>
            </a:r>
          </a:p>
          <a:p>
            <a:pPr>
              <a:lnSpc>
                <a:spcPct val="90000"/>
              </a:lnSpc>
              <a:spcBef>
                <a:spcPts val="1000"/>
              </a:spcBef>
              <a:buClr>
                <a:schemeClr val="accent1"/>
              </a:buClr>
              <a:buSzPct val="80000"/>
              <a:buFont typeface="Wingdings 3" charset="2"/>
              <a:buChar char=""/>
            </a:pPr>
            <a:endParaRPr lang="en-US" sz="1600" dirty="0">
              <a:solidFill>
                <a:schemeClr val="tx1">
                  <a:lumMod val="75000"/>
                  <a:lumOff val="25000"/>
                </a:schemeClr>
              </a:solidFill>
            </a:endParaRPr>
          </a:p>
          <a:p>
            <a:pPr>
              <a:lnSpc>
                <a:spcPct val="90000"/>
              </a:lnSpc>
              <a:spcBef>
                <a:spcPts val="1000"/>
              </a:spcBef>
              <a:buClr>
                <a:schemeClr val="accent1"/>
              </a:buClr>
              <a:buSzPct val="80000"/>
            </a:pPr>
            <a:endParaRPr lang="en-US" sz="1000" dirty="0">
              <a:solidFill>
                <a:schemeClr val="tx1">
                  <a:lumMod val="75000"/>
                  <a:lumOff val="25000"/>
                </a:schemeClr>
              </a:solidFill>
              <a:effectLst/>
            </a:endParaRPr>
          </a:p>
        </p:txBody>
      </p:sp>
      <p:cxnSp>
        <p:nvCxnSpPr>
          <p:cNvPr id="4127" name="Straight Connector 410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8" name="Straight Connector 410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2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2215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Espace réservé du contenu 3">
            <a:extLst>
              <a:ext uri="{FF2B5EF4-FFF2-40B4-BE49-F238E27FC236}">
                <a16:creationId xmlns:a16="http://schemas.microsoft.com/office/drawing/2014/main" id="{3F0975CC-A661-B776-D095-5EB1B51E9D64}"/>
              </a:ext>
            </a:extLst>
          </p:cNvPr>
          <p:cNvPicPr>
            <a:picLocks noGrp="1" noChangeAspect="1"/>
          </p:cNvPicPr>
          <p:nvPr>
            <p:ph idx="1"/>
          </p:nvPr>
        </p:nvPicPr>
        <p:blipFill rotWithShape="1">
          <a:blip r:embed="rId2"/>
          <a:srcRect l="11" r="28296" b="909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re 1">
            <a:extLst>
              <a:ext uri="{FF2B5EF4-FFF2-40B4-BE49-F238E27FC236}">
                <a16:creationId xmlns:a16="http://schemas.microsoft.com/office/drawing/2014/main" id="{64029B80-04FD-09EF-C002-7004FD3A5BE4}"/>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4600" dirty="0"/>
              <a:t>Analyses </a:t>
            </a:r>
            <a:r>
              <a:rPr lang="en-US" sz="4600" dirty="0" err="1"/>
              <a:t>Exploratoires</a:t>
            </a:r>
            <a:r>
              <a:rPr lang="en-US" sz="4600" dirty="0"/>
              <a:t> </a:t>
            </a:r>
          </a:p>
        </p:txBody>
      </p:sp>
    </p:spTree>
    <p:extLst>
      <p:ext uri="{BB962C8B-B14F-4D97-AF65-F5344CB8AC3E}">
        <p14:creationId xmlns:p14="http://schemas.microsoft.com/office/powerpoint/2010/main" val="284752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5445B8-32E7-9D82-DC4E-276FEBA45300}"/>
              </a:ext>
            </a:extLst>
          </p:cNvPr>
          <p:cNvSpPr>
            <a:spLocks noGrp="1"/>
          </p:cNvSpPr>
          <p:nvPr>
            <p:ph type="title"/>
          </p:nvPr>
        </p:nvSpPr>
        <p:spPr>
          <a:xfrm>
            <a:off x="1141413" y="909656"/>
            <a:ext cx="9905998" cy="600682"/>
          </a:xfrm>
        </p:spPr>
        <p:txBody>
          <a:bodyPr>
            <a:normAutofit fontScale="90000"/>
          </a:bodyPr>
          <a:lstStyle/>
          <a:p>
            <a:r>
              <a:rPr lang="fr-FR" dirty="0"/>
              <a:t>Analyses univariées</a:t>
            </a:r>
            <a:br>
              <a:rPr lang="en-US" dirty="0"/>
            </a:br>
            <a:br>
              <a:rPr lang="fr-FR" dirty="0">
                <a:solidFill>
                  <a:srgbClr val="00B0F0"/>
                </a:solidFill>
              </a:rPr>
            </a:br>
            <a:br>
              <a:rPr lang="fr-FR" dirty="0"/>
            </a:br>
            <a:endParaRPr lang="fr-FR" dirty="0"/>
          </a:p>
        </p:txBody>
      </p:sp>
      <p:sp>
        <p:nvSpPr>
          <p:cNvPr id="9" name="ZoneTexte 8">
            <a:extLst>
              <a:ext uri="{FF2B5EF4-FFF2-40B4-BE49-F238E27FC236}">
                <a16:creationId xmlns:a16="http://schemas.microsoft.com/office/drawing/2014/main" id="{CD257804-F691-3834-1D08-71B6B1190EFF}"/>
              </a:ext>
            </a:extLst>
          </p:cNvPr>
          <p:cNvSpPr txBox="1"/>
          <p:nvPr/>
        </p:nvSpPr>
        <p:spPr>
          <a:xfrm>
            <a:off x="1551449" y="2231807"/>
            <a:ext cx="2744662" cy="369332"/>
          </a:xfrm>
          <a:prstGeom prst="rect">
            <a:avLst/>
          </a:prstGeom>
          <a:noFill/>
        </p:spPr>
        <p:txBody>
          <a:bodyPr wrap="none" rtlCol="0">
            <a:spAutoFit/>
          </a:bodyPr>
          <a:lstStyle/>
          <a:p>
            <a:r>
              <a:rPr lang="fr-FR" dirty="0"/>
              <a:t>Analyse des distributions</a:t>
            </a:r>
          </a:p>
        </p:txBody>
      </p:sp>
      <p:sp>
        <p:nvSpPr>
          <p:cNvPr id="12" name="ZoneTexte 11">
            <a:extLst>
              <a:ext uri="{FF2B5EF4-FFF2-40B4-BE49-F238E27FC236}">
                <a16:creationId xmlns:a16="http://schemas.microsoft.com/office/drawing/2014/main" id="{995C20E1-B667-930B-C4FF-A449D3AB7D34}"/>
              </a:ext>
            </a:extLst>
          </p:cNvPr>
          <p:cNvSpPr txBox="1"/>
          <p:nvPr/>
        </p:nvSpPr>
        <p:spPr>
          <a:xfrm>
            <a:off x="6208339" y="3746300"/>
            <a:ext cx="4911305" cy="2585323"/>
          </a:xfrm>
          <a:prstGeom prst="rect">
            <a:avLst/>
          </a:prstGeom>
          <a:noFill/>
        </p:spPr>
        <p:txBody>
          <a:bodyPr wrap="square" rtlCol="0">
            <a:spAutoFit/>
          </a:bodyPr>
          <a:lstStyle/>
          <a:p>
            <a:pPr marL="285750" indent="-285750">
              <a:buFont typeface="Arial" panose="020B0604020202020204" pitchFamily="34" charset="0"/>
              <a:buChar char="•"/>
            </a:pPr>
            <a:r>
              <a:rPr lang="fr-FR" dirty="0"/>
              <a:t>Nous avons les distributions qui ont pour la grande majorité une distribution normale centrée, bien qu’elles soient plus plates, suite au passage au logarithme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variances sont importantes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Nous notons la présence de données </a:t>
            </a:r>
            <a:r>
              <a:rPr lang="fr-FR" dirty="0" err="1"/>
              <a:t>extremes</a:t>
            </a:r>
            <a:r>
              <a:rPr lang="fr-FR" dirty="0"/>
              <a:t>. </a:t>
            </a:r>
          </a:p>
        </p:txBody>
      </p:sp>
      <p:pic>
        <p:nvPicPr>
          <p:cNvPr id="8" name="Image 7">
            <a:extLst>
              <a:ext uri="{FF2B5EF4-FFF2-40B4-BE49-F238E27FC236}">
                <a16:creationId xmlns:a16="http://schemas.microsoft.com/office/drawing/2014/main" id="{2A0043F3-41D3-DBD7-7F7E-814D31263BE1}"/>
              </a:ext>
            </a:extLst>
          </p:cNvPr>
          <p:cNvPicPr>
            <a:picLocks noChangeAspect="1"/>
          </p:cNvPicPr>
          <p:nvPr/>
        </p:nvPicPr>
        <p:blipFill>
          <a:blip r:embed="rId2"/>
          <a:stretch>
            <a:fillRect/>
          </a:stretch>
        </p:blipFill>
        <p:spPr>
          <a:xfrm>
            <a:off x="5388634" y="188187"/>
            <a:ext cx="6309024" cy="3291039"/>
          </a:xfrm>
          <a:prstGeom prst="rect">
            <a:avLst/>
          </a:prstGeom>
        </p:spPr>
      </p:pic>
      <p:pic>
        <p:nvPicPr>
          <p:cNvPr id="14" name="Image 13">
            <a:extLst>
              <a:ext uri="{FF2B5EF4-FFF2-40B4-BE49-F238E27FC236}">
                <a16:creationId xmlns:a16="http://schemas.microsoft.com/office/drawing/2014/main" id="{9BEF7572-907D-7114-7202-BD25DF016AC3}"/>
              </a:ext>
            </a:extLst>
          </p:cNvPr>
          <p:cNvPicPr>
            <a:picLocks noChangeAspect="1"/>
          </p:cNvPicPr>
          <p:nvPr/>
        </p:nvPicPr>
        <p:blipFill>
          <a:blip r:embed="rId3"/>
          <a:stretch>
            <a:fillRect/>
          </a:stretch>
        </p:blipFill>
        <p:spPr>
          <a:xfrm>
            <a:off x="223380" y="3612721"/>
            <a:ext cx="5350766" cy="2791174"/>
          </a:xfrm>
          <a:prstGeom prst="rect">
            <a:avLst/>
          </a:prstGeom>
        </p:spPr>
      </p:pic>
    </p:spTree>
    <p:extLst>
      <p:ext uri="{BB962C8B-B14F-4D97-AF65-F5344CB8AC3E}">
        <p14:creationId xmlns:p14="http://schemas.microsoft.com/office/powerpoint/2010/main" val="171510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53AE0A02-ECFB-019C-0E1C-840EF3C8DDC1}"/>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sz="3300">
                <a:solidFill>
                  <a:schemeClr val="bg1"/>
                </a:solidFill>
              </a:rPr>
              <a:t>Analyse bivariée</a:t>
            </a:r>
            <a:br>
              <a:rPr lang="en-US" sz="3300">
                <a:solidFill>
                  <a:schemeClr val="bg1"/>
                </a:solidFill>
              </a:rPr>
            </a:br>
            <a:r>
              <a:rPr lang="en-US" sz="3300">
                <a:solidFill>
                  <a:schemeClr val="bg1"/>
                </a:solidFill>
              </a:rPr>
              <a:t>Table de corrélation</a:t>
            </a:r>
          </a:p>
        </p:txBody>
      </p:sp>
      <p:sp>
        <p:nvSpPr>
          <p:cNvPr id="8" name="ZoneTexte 7">
            <a:extLst>
              <a:ext uri="{FF2B5EF4-FFF2-40B4-BE49-F238E27FC236}">
                <a16:creationId xmlns:a16="http://schemas.microsoft.com/office/drawing/2014/main" id="{6A6D8A1A-BDB1-9254-FF42-E2B51D3D3283}"/>
              </a:ext>
            </a:extLst>
          </p:cNvPr>
          <p:cNvSpPr txBox="1"/>
          <p:nvPr/>
        </p:nvSpPr>
        <p:spPr>
          <a:xfrm>
            <a:off x="673754" y="2160590"/>
            <a:ext cx="3973943" cy="3440110"/>
          </a:xfrm>
          <a:prstGeom prst="rect">
            <a:avLst/>
          </a:prstGeom>
        </p:spPr>
        <p:txBody>
          <a:bodyPr vert="horz" lIns="91440" tIns="45720" rIns="91440" bIns="45720" rtlCol="0">
            <a:normAutofit/>
          </a:bodyPr>
          <a:lstStyle/>
          <a:p>
            <a:pPr marL="171450" indent="-171450">
              <a:lnSpc>
                <a:spcPct val="90000"/>
              </a:lnSpc>
              <a:spcBef>
                <a:spcPts val="1000"/>
              </a:spcBef>
              <a:buClr>
                <a:schemeClr val="accent1"/>
              </a:buClr>
              <a:buSzPct val="80000"/>
              <a:buFont typeface="Wingdings 3" charset="2"/>
              <a:buChar char=""/>
            </a:pPr>
            <a:r>
              <a:rPr lang="en-US" sz="900" dirty="0" err="1">
                <a:solidFill>
                  <a:schemeClr val="bg1"/>
                </a:solidFill>
                <a:effectLst/>
              </a:rPr>
              <a:t>Certaines</a:t>
            </a:r>
            <a:r>
              <a:rPr lang="en-US" sz="900" dirty="0">
                <a:solidFill>
                  <a:schemeClr val="bg1"/>
                </a:solidFill>
                <a:effectLst/>
              </a:rPr>
              <a:t> features </a:t>
            </a:r>
            <a:r>
              <a:rPr lang="en-US" sz="900" dirty="0" err="1">
                <a:solidFill>
                  <a:schemeClr val="bg1"/>
                </a:solidFill>
                <a:effectLst/>
              </a:rPr>
              <a:t>sont</a:t>
            </a:r>
            <a:r>
              <a:rPr lang="en-US" sz="900" dirty="0">
                <a:solidFill>
                  <a:schemeClr val="bg1"/>
                </a:solidFill>
                <a:effectLst/>
              </a:rPr>
              <a:t> </a:t>
            </a:r>
            <a:r>
              <a:rPr lang="en-US" sz="900" dirty="0" err="1">
                <a:solidFill>
                  <a:schemeClr val="bg1"/>
                </a:solidFill>
                <a:effectLst/>
              </a:rPr>
              <a:t>corellées</a:t>
            </a:r>
            <a:endParaRPr lang="en-US" sz="900" dirty="0">
              <a:solidFill>
                <a:schemeClr val="bg1"/>
              </a:solidFill>
              <a:effectLst/>
            </a:endParaRPr>
          </a:p>
          <a:p>
            <a:pPr marL="171450" indent="-171450">
              <a:lnSpc>
                <a:spcPct val="90000"/>
              </a:lnSpc>
              <a:spcBef>
                <a:spcPts val="1000"/>
              </a:spcBef>
              <a:buClr>
                <a:schemeClr val="accent1"/>
              </a:buClr>
              <a:buSzPct val="80000"/>
              <a:buFont typeface="Wingdings 3" charset="2"/>
              <a:buChar char=""/>
            </a:pPr>
            <a:r>
              <a:rPr lang="en-US" sz="900" dirty="0">
                <a:solidFill>
                  <a:schemeClr val="bg1"/>
                </a:solidFill>
                <a:effectLst/>
              </a:rPr>
              <a:t>Des features </a:t>
            </a:r>
            <a:r>
              <a:rPr lang="en-US" sz="900" dirty="0" err="1">
                <a:solidFill>
                  <a:schemeClr val="bg1"/>
                </a:solidFill>
                <a:effectLst/>
              </a:rPr>
              <a:t>regroupent</a:t>
            </a:r>
            <a:r>
              <a:rPr lang="en-US" sz="900" dirty="0">
                <a:solidFill>
                  <a:schemeClr val="bg1"/>
                </a:solidFill>
                <a:effectLst/>
              </a:rPr>
              <a:t> des </a:t>
            </a:r>
            <a:r>
              <a:rPr lang="en-US" sz="900" dirty="0" err="1">
                <a:solidFill>
                  <a:schemeClr val="bg1"/>
                </a:solidFill>
                <a:effectLst/>
              </a:rPr>
              <a:t>informations</a:t>
            </a:r>
            <a:r>
              <a:rPr lang="en-US" sz="900" dirty="0">
                <a:solidFill>
                  <a:schemeClr val="bg1"/>
                </a:solidFill>
                <a:effectLst/>
              </a:rPr>
              <a:t> très </a:t>
            </a:r>
            <a:r>
              <a:rPr lang="en-US" sz="900" dirty="0" err="1">
                <a:solidFill>
                  <a:schemeClr val="bg1"/>
                </a:solidFill>
                <a:effectLst/>
              </a:rPr>
              <a:t>proches</a:t>
            </a:r>
            <a:r>
              <a:rPr lang="en-US" sz="900" dirty="0">
                <a:solidFill>
                  <a:schemeClr val="bg1"/>
                </a:solidFill>
                <a:effectLst/>
              </a:rPr>
              <a:t> :</a:t>
            </a:r>
            <a:br>
              <a:rPr lang="en-US" sz="900" dirty="0">
                <a:solidFill>
                  <a:schemeClr val="bg1"/>
                </a:solidFill>
                <a:effectLst/>
              </a:rPr>
            </a:br>
            <a:r>
              <a:rPr lang="en-US" sz="900" dirty="0">
                <a:solidFill>
                  <a:schemeClr val="bg1"/>
                </a:solidFill>
                <a:effectLst/>
              </a:rPr>
              <a:t>	- Les features '</a:t>
            </a:r>
            <a:r>
              <a:rPr lang="en-US" sz="900" dirty="0" err="1">
                <a:solidFill>
                  <a:schemeClr val="bg1"/>
                </a:solidFill>
                <a:effectLst/>
              </a:rPr>
              <a:t>LargestPropertyUseTypeGFA</a:t>
            </a:r>
            <a:r>
              <a:rPr lang="en-US" sz="900" dirty="0">
                <a:solidFill>
                  <a:schemeClr val="bg1"/>
                </a:solidFill>
                <a:effectLst/>
              </a:rPr>
              <a:t>' et 	'</a:t>
            </a:r>
            <a:r>
              <a:rPr lang="en-US" sz="900" dirty="0" err="1">
                <a:solidFill>
                  <a:schemeClr val="bg1"/>
                </a:solidFill>
                <a:effectLst/>
              </a:rPr>
              <a:t>PropertyGFATotal</a:t>
            </a:r>
            <a:r>
              <a:rPr lang="en-US" sz="900" dirty="0">
                <a:solidFill>
                  <a:schemeClr val="bg1"/>
                </a:solidFill>
                <a:effectLst/>
              </a:rPr>
              <a:t>' </a:t>
            </a:r>
            <a:r>
              <a:rPr lang="en-US" sz="900" dirty="0" err="1">
                <a:solidFill>
                  <a:schemeClr val="bg1"/>
                </a:solidFill>
                <a:effectLst/>
              </a:rPr>
              <a:t>sont</a:t>
            </a:r>
            <a:r>
              <a:rPr lang="en-US" sz="900" dirty="0">
                <a:solidFill>
                  <a:schemeClr val="bg1"/>
                </a:solidFill>
                <a:effectLst/>
              </a:rPr>
              <a:t> </a:t>
            </a:r>
            <a:r>
              <a:rPr lang="en-US" sz="900" dirty="0" err="1">
                <a:solidFill>
                  <a:schemeClr val="bg1"/>
                </a:solidFill>
                <a:effectLst/>
              </a:rPr>
              <a:t>corrélées</a:t>
            </a:r>
            <a:r>
              <a:rPr lang="en-US" sz="900" dirty="0">
                <a:solidFill>
                  <a:schemeClr val="bg1"/>
                </a:solidFill>
                <a:effectLst/>
              </a:rPr>
              <a:t>, </a:t>
            </a:r>
            <a:r>
              <a:rPr lang="en-US" sz="900" dirty="0" err="1">
                <a:solidFill>
                  <a:schemeClr val="bg1"/>
                </a:solidFill>
                <a:effectLst/>
              </a:rPr>
              <a:t>mais</a:t>
            </a:r>
            <a:r>
              <a:rPr lang="en-US" sz="900" dirty="0">
                <a:solidFill>
                  <a:schemeClr val="bg1"/>
                </a:solidFill>
                <a:effectLst/>
              </a:rPr>
              <a:t> </a:t>
            </a:r>
            <a:r>
              <a:rPr lang="en-US" sz="900" dirty="0" err="1">
                <a:solidFill>
                  <a:schemeClr val="bg1"/>
                </a:solidFill>
                <a:effectLst/>
              </a:rPr>
              <a:t>elles</a:t>
            </a:r>
            <a:r>
              <a:rPr lang="en-US" sz="900" dirty="0">
                <a:solidFill>
                  <a:schemeClr val="bg1"/>
                </a:solidFill>
                <a:effectLst/>
              </a:rPr>
              <a:t> </a:t>
            </a:r>
            <a:r>
              <a:rPr lang="en-US" sz="900" dirty="0" err="1">
                <a:solidFill>
                  <a:schemeClr val="bg1"/>
                </a:solidFill>
                <a:effectLst/>
              </a:rPr>
              <a:t>regroupent</a:t>
            </a:r>
            <a:r>
              <a:rPr lang="en-US" sz="900" dirty="0">
                <a:solidFill>
                  <a:schemeClr val="bg1"/>
                </a:solidFill>
                <a:effectLst/>
              </a:rPr>
              <a:t> des 	</a:t>
            </a:r>
            <a:r>
              <a:rPr lang="en-US" sz="900" dirty="0" err="1">
                <a:solidFill>
                  <a:schemeClr val="bg1"/>
                </a:solidFill>
                <a:effectLst/>
              </a:rPr>
              <a:t>informations</a:t>
            </a:r>
            <a:r>
              <a:rPr lang="en-US" sz="900" dirty="0">
                <a:solidFill>
                  <a:schemeClr val="bg1"/>
                </a:solidFill>
                <a:effectLst/>
              </a:rPr>
              <a:t> très </a:t>
            </a:r>
            <a:r>
              <a:rPr lang="en-US" sz="900" dirty="0" err="1">
                <a:solidFill>
                  <a:schemeClr val="bg1"/>
                </a:solidFill>
                <a:effectLst/>
              </a:rPr>
              <a:t>similaires</a:t>
            </a:r>
            <a:r>
              <a:rPr lang="en-US" sz="900" dirty="0">
                <a:solidFill>
                  <a:schemeClr val="bg1"/>
                </a:solidFill>
                <a:effectLst/>
              </a:rPr>
              <a:t> : la surface au sol des </a:t>
            </a:r>
            <a:r>
              <a:rPr lang="en-US" sz="900" dirty="0" err="1">
                <a:solidFill>
                  <a:schemeClr val="bg1"/>
                </a:solidFill>
                <a:effectLst/>
              </a:rPr>
              <a:t>propriétés</a:t>
            </a:r>
            <a:endParaRPr lang="en-US" sz="900" dirty="0">
              <a:solidFill>
                <a:schemeClr val="bg1"/>
              </a:solidFill>
              <a:effectLst/>
            </a:endParaRPr>
          </a:p>
          <a:p>
            <a:pPr marL="171450" indent="-171450">
              <a:lnSpc>
                <a:spcPct val="90000"/>
              </a:lnSpc>
              <a:spcBef>
                <a:spcPts val="1000"/>
              </a:spcBef>
              <a:buClr>
                <a:schemeClr val="accent1"/>
              </a:buClr>
              <a:buSzPct val="80000"/>
              <a:buFont typeface="Wingdings 3" charset="2"/>
              <a:buChar char=""/>
            </a:pPr>
            <a:br>
              <a:rPr lang="en-US" sz="900" dirty="0">
                <a:solidFill>
                  <a:schemeClr val="bg1"/>
                </a:solidFill>
                <a:effectLst/>
              </a:rPr>
            </a:br>
            <a:r>
              <a:rPr lang="en-US" sz="900" dirty="0">
                <a:solidFill>
                  <a:schemeClr val="bg1"/>
                </a:solidFill>
                <a:effectLst/>
              </a:rPr>
              <a:t>	- Les features '</a:t>
            </a:r>
            <a:r>
              <a:rPr lang="en-US" sz="900" dirty="0" err="1">
                <a:solidFill>
                  <a:schemeClr val="bg1"/>
                </a:solidFill>
                <a:effectLst/>
              </a:rPr>
              <a:t>GHGEmissionsIntensity</a:t>
            </a:r>
            <a:r>
              <a:rPr lang="en-US" sz="900" dirty="0">
                <a:solidFill>
                  <a:schemeClr val="bg1"/>
                </a:solidFill>
                <a:effectLst/>
              </a:rPr>
              <a:t>' et '</a:t>
            </a:r>
            <a:r>
              <a:rPr lang="en-US" sz="900" dirty="0" err="1">
                <a:solidFill>
                  <a:schemeClr val="bg1"/>
                </a:solidFill>
                <a:effectLst/>
              </a:rPr>
              <a:t>TotalGHGEmissions</a:t>
            </a:r>
            <a:r>
              <a:rPr lang="en-US" sz="900" dirty="0">
                <a:solidFill>
                  <a:schemeClr val="bg1"/>
                </a:solidFill>
                <a:effectLst/>
              </a:rPr>
              <a:t>’ 	</a:t>
            </a:r>
            <a:r>
              <a:rPr lang="en-US" sz="900" dirty="0" err="1">
                <a:solidFill>
                  <a:schemeClr val="bg1"/>
                </a:solidFill>
                <a:effectLst/>
              </a:rPr>
              <a:t>sont</a:t>
            </a:r>
            <a:r>
              <a:rPr lang="en-US" sz="900" dirty="0">
                <a:solidFill>
                  <a:schemeClr val="bg1"/>
                </a:solidFill>
                <a:effectLst/>
              </a:rPr>
              <a:t> </a:t>
            </a:r>
            <a:r>
              <a:rPr lang="en-US" sz="900" dirty="0" err="1">
                <a:solidFill>
                  <a:schemeClr val="bg1"/>
                </a:solidFill>
                <a:effectLst/>
              </a:rPr>
              <a:t>elles</a:t>
            </a:r>
            <a:r>
              <a:rPr lang="en-US" sz="900" dirty="0">
                <a:solidFill>
                  <a:schemeClr val="bg1"/>
                </a:solidFill>
                <a:effectLst/>
              </a:rPr>
              <a:t> </a:t>
            </a:r>
            <a:r>
              <a:rPr lang="en-US" sz="900" dirty="0" err="1">
                <a:solidFill>
                  <a:schemeClr val="bg1"/>
                </a:solidFill>
                <a:effectLst/>
              </a:rPr>
              <a:t>aussi</a:t>
            </a:r>
            <a:r>
              <a:rPr lang="en-US" sz="900" dirty="0">
                <a:solidFill>
                  <a:schemeClr val="bg1"/>
                </a:solidFill>
                <a:effectLst/>
              </a:rPr>
              <a:t> </a:t>
            </a:r>
            <a:r>
              <a:rPr lang="en-US" sz="900" dirty="0" err="1">
                <a:solidFill>
                  <a:schemeClr val="bg1"/>
                </a:solidFill>
                <a:effectLst/>
              </a:rPr>
              <a:t>corrélées</a:t>
            </a:r>
            <a:r>
              <a:rPr lang="en-US" sz="900" dirty="0">
                <a:solidFill>
                  <a:schemeClr val="bg1"/>
                </a:solidFill>
                <a:effectLst/>
              </a:rPr>
              <a:t> car les </a:t>
            </a:r>
            <a:r>
              <a:rPr lang="en-US" sz="900" dirty="0" err="1">
                <a:solidFill>
                  <a:schemeClr val="bg1"/>
                </a:solidFill>
                <a:effectLst/>
              </a:rPr>
              <a:t>informations</a:t>
            </a:r>
            <a:r>
              <a:rPr lang="en-US" sz="900" dirty="0">
                <a:solidFill>
                  <a:schemeClr val="bg1"/>
                </a:solidFill>
                <a:effectLst/>
              </a:rPr>
              <a:t> </a:t>
            </a:r>
            <a:r>
              <a:rPr lang="en-US" sz="900" dirty="0" err="1">
                <a:solidFill>
                  <a:schemeClr val="bg1"/>
                </a:solidFill>
                <a:effectLst/>
              </a:rPr>
              <a:t>sont</a:t>
            </a:r>
            <a:r>
              <a:rPr lang="en-US" sz="900" dirty="0">
                <a:solidFill>
                  <a:schemeClr val="bg1"/>
                </a:solidFill>
                <a:effectLst/>
              </a:rPr>
              <a:t> </a:t>
            </a:r>
            <a:r>
              <a:rPr lang="en-US" sz="900" dirty="0" err="1">
                <a:solidFill>
                  <a:schemeClr val="bg1"/>
                </a:solidFill>
                <a:effectLst/>
              </a:rPr>
              <a:t>similaires</a:t>
            </a:r>
            <a:r>
              <a:rPr lang="en-US" sz="900" dirty="0">
                <a:solidFill>
                  <a:schemeClr val="bg1"/>
                </a:solidFill>
                <a:effectLst/>
              </a:rPr>
              <a:t> 	: </a:t>
            </a:r>
            <a:r>
              <a:rPr lang="en-US" sz="900" dirty="0" err="1">
                <a:solidFill>
                  <a:schemeClr val="bg1"/>
                </a:solidFill>
                <a:effectLst/>
              </a:rPr>
              <a:t>l'émission</a:t>
            </a:r>
            <a:r>
              <a:rPr lang="en-US" sz="900" dirty="0">
                <a:solidFill>
                  <a:schemeClr val="bg1"/>
                </a:solidFill>
                <a:effectLst/>
              </a:rPr>
              <a:t> des </a:t>
            </a:r>
            <a:r>
              <a:rPr lang="en-US" sz="900" dirty="0" err="1">
                <a:solidFill>
                  <a:schemeClr val="bg1"/>
                </a:solidFill>
                <a:effectLst/>
              </a:rPr>
              <a:t>gaz</a:t>
            </a:r>
            <a:r>
              <a:rPr lang="en-US" sz="900" dirty="0">
                <a:solidFill>
                  <a:schemeClr val="bg1"/>
                </a:solidFill>
                <a:effectLst/>
              </a:rPr>
              <a:t> </a:t>
            </a:r>
            <a:r>
              <a:rPr lang="en-US" sz="900" dirty="0" err="1">
                <a:solidFill>
                  <a:schemeClr val="bg1"/>
                </a:solidFill>
                <a:effectLst/>
              </a:rPr>
              <a:t>à</a:t>
            </a:r>
            <a:r>
              <a:rPr lang="en-US" sz="900" dirty="0">
                <a:solidFill>
                  <a:schemeClr val="bg1"/>
                </a:solidFill>
                <a:effectLst/>
              </a:rPr>
              <a:t> </a:t>
            </a:r>
            <a:r>
              <a:rPr lang="en-US" sz="900" dirty="0" err="1">
                <a:solidFill>
                  <a:schemeClr val="bg1"/>
                </a:solidFill>
                <a:effectLst/>
              </a:rPr>
              <a:t>effet</a:t>
            </a:r>
            <a:r>
              <a:rPr lang="en-US" sz="900" dirty="0">
                <a:solidFill>
                  <a:schemeClr val="bg1"/>
                </a:solidFill>
                <a:effectLst/>
              </a:rPr>
              <a:t> de </a:t>
            </a:r>
            <a:r>
              <a:rPr lang="en-US" sz="900" dirty="0" err="1">
                <a:solidFill>
                  <a:schemeClr val="bg1"/>
                </a:solidFill>
                <a:effectLst/>
              </a:rPr>
              <a:t>serre</a:t>
            </a:r>
            <a:br>
              <a:rPr lang="en-US" sz="900" dirty="0">
                <a:solidFill>
                  <a:schemeClr val="bg1"/>
                </a:solidFill>
                <a:effectLst/>
              </a:rPr>
            </a:br>
            <a:br>
              <a:rPr lang="en-US" sz="900" dirty="0">
                <a:solidFill>
                  <a:schemeClr val="bg1"/>
                </a:solidFill>
                <a:effectLst/>
              </a:rPr>
            </a:br>
            <a:br>
              <a:rPr lang="en-US" sz="900" dirty="0">
                <a:solidFill>
                  <a:schemeClr val="bg1"/>
                </a:solidFill>
                <a:effectLst/>
              </a:rPr>
            </a:br>
            <a:r>
              <a:rPr lang="en-US" sz="900" dirty="0">
                <a:solidFill>
                  <a:schemeClr val="bg1"/>
                </a:solidFill>
              </a:rPr>
              <a:t>L</a:t>
            </a:r>
            <a:r>
              <a:rPr lang="en-US" sz="900" dirty="0">
                <a:solidFill>
                  <a:schemeClr val="bg1"/>
                </a:solidFill>
                <a:effectLst/>
              </a:rPr>
              <a:t>es variables avec les </a:t>
            </a:r>
            <a:r>
              <a:rPr lang="en-US" sz="900" dirty="0" err="1">
                <a:solidFill>
                  <a:schemeClr val="bg1"/>
                </a:solidFill>
                <a:effectLst/>
              </a:rPr>
              <a:t>informations</a:t>
            </a:r>
            <a:r>
              <a:rPr lang="en-US" sz="900" dirty="0">
                <a:solidFill>
                  <a:schemeClr val="bg1"/>
                </a:solidFill>
                <a:effectLst/>
              </a:rPr>
              <a:t> de surface au sol des </a:t>
            </a:r>
            <a:r>
              <a:rPr lang="en-US" sz="900" dirty="0" err="1">
                <a:solidFill>
                  <a:schemeClr val="bg1"/>
                </a:solidFill>
                <a:effectLst/>
              </a:rPr>
              <a:t>propriétés</a:t>
            </a:r>
            <a:r>
              <a:rPr lang="en-US" sz="900" dirty="0">
                <a:solidFill>
                  <a:schemeClr val="bg1"/>
                </a:solidFill>
                <a:effectLst/>
              </a:rPr>
              <a:t> </a:t>
            </a:r>
            <a:r>
              <a:rPr lang="en-US" sz="900" dirty="0" err="1">
                <a:solidFill>
                  <a:schemeClr val="bg1"/>
                </a:solidFill>
                <a:effectLst/>
              </a:rPr>
              <a:t>sont</a:t>
            </a:r>
            <a:r>
              <a:rPr lang="en-US" sz="900" dirty="0">
                <a:solidFill>
                  <a:schemeClr val="bg1"/>
                </a:solidFill>
                <a:effectLst/>
              </a:rPr>
              <a:t> </a:t>
            </a:r>
            <a:r>
              <a:rPr lang="en-US" sz="900" dirty="0" err="1">
                <a:solidFill>
                  <a:schemeClr val="bg1"/>
                </a:solidFill>
                <a:effectLst/>
              </a:rPr>
              <a:t>faiblement</a:t>
            </a:r>
            <a:r>
              <a:rPr lang="en-US" sz="900" dirty="0">
                <a:solidFill>
                  <a:schemeClr val="bg1"/>
                </a:solidFill>
                <a:effectLst/>
              </a:rPr>
              <a:t> </a:t>
            </a:r>
            <a:r>
              <a:rPr lang="en-US" sz="900" dirty="0" err="1">
                <a:solidFill>
                  <a:schemeClr val="bg1"/>
                </a:solidFill>
                <a:effectLst/>
              </a:rPr>
              <a:t>corrélées</a:t>
            </a:r>
            <a:r>
              <a:rPr lang="en-US" sz="900" dirty="0">
                <a:solidFill>
                  <a:schemeClr val="bg1"/>
                </a:solidFill>
                <a:effectLst/>
              </a:rPr>
              <a:t> avec les emissions de </a:t>
            </a:r>
            <a:r>
              <a:rPr lang="en-US" sz="900" dirty="0" err="1">
                <a:solidFill>
                  <a:schemeClr val="bg1"/>
                </a:solidFill>
                <a:effectLst/>
              </a:rPr>
              <a:t>gaz</a:t>
            </a:r>
            <a:r>
              <a:rPr lang="en-US" sz="900" dirty="0">
                <a:solidFill>
                  <a:schemeClr val="bg1"/>
                </a:solidFill>
                <a:effectLst/>
              </a:rPr>
              <a:t> </a:t>
            </a:r>
            <a:r>
              <a:rPr lang="en-US" sz="900" dirty="0" err="1">
                <a:solidFill>
                  <a:schemeClr val="bg1"/>
                </a:solidFill>
                <a:effectLst/>
              </a:rPr>
              <a:t>à</a:t>
            </a:r>
            <a:r>
              <a:rPr lang="en-US" sz="900" dirty="0">
                <a:solidFill>
                  <a:schemeClr val="bg1"/>
                </a:solidFill>
                <a:effectLst/>
              </a:rPr>
              <a:t> </a:t>
            </a:r>
            <a:r>
              <a:rPr lang="en-US" sz="900" dirty="0" err="1">
                <a:solidFill>
                  <a:schemeClr val="bg1"/>
                </a:solidFill>
                <a:effectLst/>
              </a:rPr>
              <a:t>effet</a:t>
            </a:r>
            <a:r>
              <a:rPr lang="en-US" sz="900" dirty="0">
                <a:solidFill>
                  <a:schemeClr val="bg1"/>
                </a:solidFill>
                <a:effectLst/>
              </a:rPr>
              <a:t> de </a:t>
            </a:r>
            <a:r>
              <a:rPr lang="en-US" sz="900" dirty="0" err="1">
                <a:solidFill>
                  <a:schemeClr val="bg1"/>
                </a:solidFill>
                <a:effectLst/>
              </a:rPr>
              <a:t>serre</a:t>
            </a:r>
            <a:r>
              <a:rPr lang="en-US" sz="900" dirty="0">
                <a:solidFill>
                  <a:schemeClr val="bg1"/>
                </a:solidFill>
                <a:effectLst/>
              </a:rPr>
              <a:t>.</a:t>
            </a:r>
            <a:br>
              <a:rPr lang="en-US" sz="900" dirty="0">
                <a:solidFill>
                  <a:schemeClr val="bg1"/>
                </a:solidFill>
                <a:effectLst/>
              </a:rPr>
            </a:br>
            <a:endParaRPr lang="en-US" sz="900" dirty="0">
              <a:solidFill>
                <a:schemeClr val="bg1"/>
              </a:solidFill>
              <a:effectLst/>
            </a:endParaRPr>
          </a:p>
          <a:p>
            <a:pPr marL="171450" indent="-171450">
              <a:lnSpc>
                <a:spcPct val="90000"/>
              </a:lnSpc>
              <a:spcBef>
                <a:spcPts val="1000"/>
              </a:spcBef>
              <a:buClr>
                <a:schemeClr val="accent1"/>
              </a:buClr>
              <a:buSzPct val="80000"/>
              <a:buFont typeface="Wingdings 3" charset="2"/>
              <a:buChar char=""/>
            </a:pPr>
            <a:r>
              <a:rPr lang="en-US" sz="900" dirty="0">
                <a:solidFill>
                  <a:schemeClr val="bg1"/>
                </a:solidFill>
              </a:rPr>
              <a:t>La </a:t>
            </a:r>
            <a:r>
              <a:rPr lang="en-US" sz="900" dirty="0">
                <a:solidFill>
                  <a:schemeClr val="bg1"/>
                </a:solidFill>
                <a:effectLst/>
              </a:rPr>
              <a:t>variable '</a:t>
            </a:r>
            <a:r>
              <a:rPr lang="en-US" sz="900" dirty="0" err="1">
                <a:solidFill>
                  <a:schemeClr val="bg1"/>
                </a:solidFill>
                <a:effectLst/>
              </a:rPr>
              <a:t>SiteEnergyUse_kBtu</a:t>
            </a:r>
            <a:r>
              <a:rPr lang="en-US" sz="900" dirty="0">
                <a:solidFill>
                  <a:schemeClr val="bg1"/>
                </a:solidFill>
                <a:effectLst/>
              </a:rPr>
              <a:t>' </a:t>
            </a:r>
            <a:r>
              <a:rPr lang="en-US" sz="900" dirty="0" err="1">
                <a:solidFill>
                  <a:schemeClr val="bg1"/>
                </a:solidFill>
                <a:effectLst/>
              </a:rPr>
              <a:t>correspondant</a:t>
            </a:r>
            <a:r>
              <a:rPr lang="en-US" sz="900" dirty="0">
                <a:solidFill>
                  <a:schemeClr val="bg1"/>
                </a:solidFill>
                <a:effectLst/>
              </a:rPr>
              <a:t> </a:t>
            </a:r>
            <a:r>
              <a:rPr lang="en-US" sz="900" dirty="0" err="1">
                <a:solidFill>
                  <a:schemeClr val="bg1"/>
                </a:solidFill>
                <a:effectLst/>
              </a:rPr>
              <a:t>à</a:t>
            </a:r>
            <a:r>
              <a:rPr lang="en-US" sz="900" dirty="0">
                <a:solidFill>
                  <a:schemeClr val="bg1"/>
                </a:solidFill>
                <a:effectLst/>
              </a:rPr>
              <a:t> la </a:t>
            </a:r>
            <a:r>
              <a:rPr lang="en-US" sz="900" dirty="0" err="1">
                <a:solidFill>
                  <a:schemeClr val="bg1"/>
                </a:solidFill>
                <a:effectLst/>
              </a:rPr>
              <a:t>consommation</a:t>
            </a:r>
            <a:r>
              <a:rPr lang="en-US" sz="900" dirty="0">
                <a:solidFill>
                  <a:schemeClr val="bg1"/>
                </a:solidFill>
                <a:effectLst/>
              </a:rPr>
              <a:t> total </a:t>
            </a:r>
            <a:r>
              <a:rPr lang="en-US" sz="900" dirty="0" err="1">
                <a:solidFill>
                  <a:schemeClr val="bg1"/>
                </a:solidFill>
                <a:effectLst/>
              </a:rPr>
              <a:t>d'energie</a:t>
            </a:r>
            <a:r>
              <a:rPr lang="en-US" sz="900" dirty="0">
                <a:solidFill>
                  <a:schemeClr val="bg1"/>
                </a:solidFill>
                <a:effectLst/>
              </a:rPr>
              <a:t>, pour </a:t>
            </a:r>
            <a:r>
              <a:rPr lang="en-US" sz="900" dirty="0" err="1">
                <a:solidFill>
                  <a:schemeClr val="bg1"/>
                </a:solidFill>
                <a:effectLst/>
              </a:rPr>
              <a:t>toutes</a:t>
            </a:r>
            <a:r>
              <a:rPr lang="en-US" sz="900" dirty="0">
                <a:solidFill>
                  <a:schemeClr val="bg1"/>
                </a:solidFill>
                <a:effectLst/>
              </a:rPr>
              <a:t> les sources </a:t>
            </a:r>
            <a:r>
              <a:rPr lang="en-US" sz="900" dirty="0" err="1">
                <a:solidFill>
                  <a:schemeClr val="bg1"/>
                </a:solidFill>
                <a:effectLst/>
              </a:rPr>
              <a:t>d'énergies</a:t>
            </a:r>
            <a:r>
              <a:rPr lang="en-US" sz="900" dirty="0">
                <a:solidFill>
                  <a:schemeClr val="bg1"/>
                </a:solidFill>
                <a:effectLst/>
              </a:rPr>
              <a:t>, </a:t>
            </a:r>
            <a:r>
              <a:rPr lang="en-US" sz="900" dirty="0" err="1">
                <a:solidFill>
                  <a:schemeClr val="bg1"/>
                </a:solidFill>
                <a:effectLst/>
              </a:rPr>
              <a:t>est</a:t>
            </a:r>
            <a:r>
              <a:rPr lang="en-US" sz="900" dirty="0">
                <a:solidFill>
                  <a:schemeClr val="bg1"/>
                </a:solidFill>
                <a:effectLst/>
              </a:rPr>
              <a:t> </a:t>
            </a:r>
            <a:r>
              <a:rPr lang="en-US" sz="900" dirty="0" err="1">
                <a:solidFill>
                  <a:schemeClr val="bg1"/>
                </a:solidFill>
                <a:effectLst/>
              </a:rPr>
              <a:t>fortement</a:t>
            </a:r>
            <a:r>
              <a:rPr lang="en-US" sz="900" dirty="0">
                <a:solidFill>
                  <a:schemeClr val="bg1"/>
                </a:solidFill>
                <a:effectLst/>
              </a:rPr>
              <a:t> </a:t>
            </a:r>
            <a:r>
              <a:rPr lang="en-US" sz="900" dirty="0" err="1">
                <a:solidFill>
                  <a:schemeClr val="bg1"/>
                </a:solidFill>
                <a:effectLst/>
              </a:rPr>
              <a:t>corrélée</a:t>
            </a:r>
            <a:r>
              <a:rPr lang="en-US" sz="900" dirty="0">
                <a:solidFill>
                  <a:schemeClr val="bg1"/>
                </a:solidFill>
                <a:effectLst/>
              </a:rPr>
              <a:t> avec la variable '</a:t>
            </a:r>
            <a:r>
              <a:rPr lang="en-US" sz="900" dirty="0" err="1">
                <a:solidFill>
                  <a:schemeClr val="bg1"/>
                </a:solidFill>
                <a:effectLst/>
              </a:rPr>
              <a:t>TotalGHGEmissions</a:t>
            </a:r>
            <a:r>
              <a:rPr lang="en-US" sz="900" dirty="0">
                <a:solidFill>
                  <a:schemeClr val="bg1"/>
                </a:solidFill>
                <a:effectLst/>
              </a:rPr>
              <a:t>' qui correspond au total des </a:t>
            </a:r>
            <a:r>
              <a:rPr lang="en-US" sz="900" dirty="0" err="1">
                <a:solidFill>
                  <a:schemeClr val="bg1"/>
                </a:solidFill>
                <a:effectLst/>
              </a:rPr>
              <a:t>émissions</a:t>
            </a:r>
            <a:r>
              <a:rPr lang="en-US" sz="900" dirty="0">
                <a:solidFill>
                  <a:schemeClr val="bg1"/>
                </a:solidFill>
                <a:effectLst/>
              </a:rPr>
              <a:t> de </a:t>
            </a:r>
            <a:r>
              <a:rPr lang="en-US" sz="900" dirty="0" err="1">
                <a:solidFill>
                  <a:schemeClr val="bg1"/>
                </a:solidFill>
                <a:effectLst/>
              </a:rPr>
              <a:t>gaz</a:t>
            </a:r>
            <a:r>
              <a:rPr lang="en-US" sz="900" dirty="0">
                <a:solidFill>
                  <a:schemeClr val="bg1"/>
                </a:solidFill>
                <a:effectLst/>
              </a:rPr>
              <a:t> </a:t>
            </a:r>
            <a:r>
              <a:rPr lang="en-US" sz="900" dirty="0" err="1">
                <a:solidFill>
                  <a:schemeClr val="bg1"/>
                </a:solidFill>
                <a:effectLst/>
              </a:rPr>
              <a:t>à</a:t>
            </a:r>
            <a:r>
              <a:rPr lang="en-US" sz="900" dirty="0">
                <a:solidFill>
                  <a:schemeClr val="bg1"/>
                </a:solidFill>
                <a:effectLst/>
              </a:rPr>
              <a:t> </a:t>
            </a:r>
            <a:r>
              <a:rPr lang="en-US" sz="900" dirty="0" err="1">
                <a:solidFill>
                  <a:schemeClr val="bg1"/>
                </a:solidFill>
                <a:effectLst/>
              </a:rPr>
              <a:t>effet</a:t>
            </a:r>
            <a:r>
              <a:rPr lang="en-US" sz="900" dirty="0">
                <a:solidFill>
                  <a:schemeClr val="bg1"/>
                </a:solidFill>
                <a:effectLst/>
              </a:rPr>
              <a:t> de </a:t>
            </a:r>
            <a:r>
              <a:rPr lang="en-US" sz="900" dirty="0" err="1">
                <a:solidFill>
                  <a:schemeClr val="bg1"/>
                </a:solidFill>
                <a:effectLst/>
              </a:rPr>
              <a:t>serre</a:t>
            </a:r>
            <a:r>
              <a:rPr lang="en-US" sz="900" dirty="0">
                <a:solidFill>
                  <a:schemeClr val="bg1"/>
                </a:solidFill>
                <a:effectLst/>
              </a:rPr>
              <a:t>.</a:t>
            </a:r>
            <a:br>
              <a:rPr lang="en-US" sz="900" dirty="0">
                <a:solidFill>
                  <a:schemeClr val="bg1"/>
                </a:solidFill>
                <a:effectLst/>
              </a:rPr>
            </a:br>
            <a:endParaRPr lang="en-US" sz="900" dirty="0">
              <a:solidFill>
                <a:schemeClr val="bg1"/>
              </a:solidFill>
            </a:endParaRPr>
          </a:p>
          <a:p>
            <a:pPr marL="171450" indent="-171450">
              <a:lnSpc>
                <a:spcPct val="90000"/>
              </a:lnSpc>
              <a:spcBef>
                <a:spcPts val="1000"/>
              </a:spcBef>
              <a:buClr>
                <a:schemeClr val="accent1"/>
              </a:buClr>
              <a:buSzPct val="80000"/>
              <a:buFont typeface="Wingdings 3" charset="2"/>
              <a:buChar char=""/>
            </a:pPr>
            <a:r>
              <a:rPr lang="en-US" sz="900" dirty="0">
                <a:solidFill>
                  <a:schemeClr val="bg1"/>
                </a:solidFill>
                <a:effectLst/>
              </a:rPr>
              <a:t>La variable '</a:t>
            </a:r>
            <a:r>
              <a:rPr lang="en-US" sz="900" dirty="0" err="1">
                <a:solidFill>
                  <a:schemeClr val="bg1"/>
                </a:solidFill>
                <a:effectLst/>
              </a:rPr>
              <a:t>SiteEnergyUse_kBtu</a:t>
            </a:r>
            <a:r>
              <a:rPr lang="en-US" sz="900" dirty="0">
                <a:solidFill>
                  <a:schemeClr val="bg1"/>
                </a:solidFill>
                <a:effectLst/>
              </a:rPr>
              <a:t>' </a:t>
            </a:r>
            <a:r>
              <a:rPr lang="en-US" sz="900" dirty="0" err="1">
                <a:solidFill>
                  <a:schemeClr val="bg1"/>
                </a:solidFill>
                <a:effectLst/>
              </a:rPr>
              <a:t>est</a:t>
            </a:r>
            <a:r>
              <a:rPr lang="en-US" sz="900" dirty="0">
                <a:solidFill>
                  <a:schemeClr val="bg1"/>
                </a:solidFill>
                <a:effectLst/>
              </a:rPr>
              <a:t> </a:t>
            </a:r>
            <a:r>
              <a:rPr lang="en-US" sz="900" dirty="0" err="1">
                <a:solidFill>
                  <a:schemeClr val="bg1"/>
                </a:solidFill>
                <a:effectLst/>
              </a:rPr>
              <a:t>aussi</a:t>
            </a:r>
            <a:r>
              <a:rPr lang="en-US" sz="900" dirty="0">
                <a:solidFill>
                  <a:schemeClr val="bg1"/>
                </a:solidFill>
                <a:effectLst/>
              </a:rPr>
              <a:t> </a:t>
            </a:r>
            <a:r>
              <a:rPr lang="en-US" sz="900" dirty="0" err="1">
                <a:solidFill>
                  <a:schemeClr val="bg1"/>
                </a:solidFill>
                <a:effectLst/>
              </a:rPr>
              <a:t>corrélée</a:t>
            </a:r>
            <a:r>
              <a:rPr lang="en-US" sz="900" dirty="0">
                <a:solidFill>
                  <a:schemeClr val="bg1"/>
                </a:solidFill>
                <a:effectLst/>
              </a:rPr>
              <a:t> avec les variables de surfaces.</a:t>
            </a:r>
          </a:p>
          <a:p>
            <a:pPr>
              <a:lnSpc>
                <a:spcPct val="90000"/>
              </a:lnSpc>
              <a:spcBef>
                <a:spcPts val="1000"/>
              </a:spcBef>
              <a:buClr>
                <a:schemeClr val="accent1"/>
              </a:buClr>
              <a:buSzPct val="80000"/>
              <a:buFont typeface="Wingdings 3" charset="2"/>
              <a:buChar char=""/>
            </a:pPr>
            <a:endParaRPr lang="en-US" sz="900" dirty="0">
              <a:solidFill>
                <a:schemeClr val="bg1"/>
              </a:solidFill>
              <a:effectLst/>
            </a:endParaRPr>
          </a:p>
        </p:txBody>
      </p:sp>
      <p:pic>
        <p:nvPicPr>
          <p:cNvPr id="5" name="Image 4">
            <a:extLst>
              <a:ext uri="{FF2B5EF4-FFF2-40B4-BE49-F238E27FC236}">
                <a16:creationId xmlns:a16="http://schemas.microsoft.com/office/drawing/2014/main" id="{1DAE7621-9E3F-6FFB-0134-D16B088F232D}"/>
              </a:ext>
            </a:extLst>
          </p:cNvPr>
          <p:cNvPicPr>
            <a:picLocks noChangeAspect="1"/>
          </p:cNvPicPr>
          <p:nvPr/>
        </p:nvPicPr>
        <p:blipFill>
          <a:blip r:embed="rId2"/>
          <a:stretch>
            <a:fillRect/>
          </a:stretch>
        </p:blipFill>
        <p:spPr>
          <a:xfrm>
            <a:off x="5550553" y="1117847"/>
            <a:ext cx="6397658" cy="4622305"/>
          </a:xfrm>
          <a:prstGeom prst="rect">
            <a:avLst/>
          </a:prstGeom>
        </p:spPr>
      </p:pic>
      <p:sp>
        <p:nvSpPr>
          <p:cNvPr id="42" name="Isosceles Triangle 4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9731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E15FE-45E2-D258-95EC-A810D4466D87}"/>
              </a:ext>
            </a:extLst>
          </p:cNvPr>
          <p:cNvSpPr>
            <a:spLocks noGrp="1"/>
          </p:cNvSpPr>
          <p:nvPr>
            <p:ph type="title"/>
          </p:nvPr>
        </p:nvSpPr>
        <p:spPr>
          <a:xfrm>
            <a:off x="677330" y="609600"/>
            <a:ext cx="2930518" cy="1320800"/>
          </a:xfrm>
        </p:spPr>
        <p:txBody>
          <a:bodyPr vert="horz" lIns="91440" tIns="45720" rIns="91440" bIns="45720" rtlCol="0" anchor="ctr">
            <a:normAutofit/>
          </a:bodyPr>
          <a:lstStyle/>
          <a:p>
            <a:pPr>
              <a:lnSpc>
                <a:spcPct val="90000"/>
              </a:lnSpc>
            </a:pPr>
            <a:r>
              <a:rPr lang="en-US" sz="2300" dirty="0" err="1"/>
              <a:t>Analyse</a:t>
            </a:r>
            <a:r>
              <a:rPr lang="en-US" sz="2300" dirty="0"/>
              <a:t> </a:t>
            </a:r>
            <a:r>
              <a:rPr lang="en-US" sz="2300" dirty="0" err="1"/>
              <a:t>Multivariée</a:t>
            </a:r>
            <a:br>
              <a:rPr lang="en-US" sz="2300" dirty="0"/>
            </a:br>
            <a:r>
              <a:rPr lang="en-US" sz="2300" dirty="0"/>
              <a:t>K-Mean</a:t>
            </a:r>
            <a:br>
              <a:rPr lang="en-US" sz="2300" dirty="0"/>
            </a:br>
            <a:endParaRPr lang="en-US" sz="2300" dirty="0"/>
          </a:p>
        </p:txBody>
      </p:sp>
      <p:sp>
        <p:nvSpPr>
          <p:cNvPr id="4" name="ZoneTexte 3">
            <a:extLst>
              <a:ext uri="{FF2B5EF4-FFF2-40B4-BE49-F238E27FC236}">
                <a16:creationId xmlns:a16="http://schemas.microsoft.com/office/drawing/2014/main" id="{1B56A4F8-4C11-E239-E759-DC72976861A3}"/>
              </a:ext>
            </a:extLst>
          </p:cNvPr>
          <p:cNvSpPr txBox="1"/>
          <p:nvPr/>
        </p:nvSpPr>
        <p:spPr>
          <a:xfrm>
            <a:off x="677330" y="2160589"/>
            <a:ext cx="2930517"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 Nous </a:t>
            </a:r>
            <a:r>
              <a:rPr lang="en-US" dirty="0" err="1">
                <a:solidFill>
                  <a:schemeClr val="tx1">
                    <a:lumMod val="75000"/>
                    <a:lumOff val="25000"/>
                  </a:schemeClr>
                </a:solidFill>
              </a:rPr>
              <a:t>observons</a:t>
            </a:r>
            <a:r>
              <a:rPr lang="en-US" dirty="0">
                <a:solidFill>
                  <a:schemeClr val="tx1">
                    <a:lumMod val="75000"/>
                    <a:lumOff val="25000"/>
                  </a:schemeClr>
                </a:solidFill>
              </a:rPr>
              <a:t> </a:t>
            </a:r>
            <a:r>
              <a:rPr lang="en-US" dirty="0" err="1">
                <a:solidFill>
                  <a:schemeClr val="tx1">
                    <a:lumMod val="75000"/>
                    <a:lumOff val="25000"/>
                  </a:schemeClr>
                </a:solidFill>
              </a:rPr>
              <a:t>une</a:t>
            </a:r>
            <a:r>
              <a:rPr lang="en-US" dirty="0">
                <a:solidFill>
                  <a:schemeClr val="tx1">
                    <a:lumMod val="75000"/>
                    <a:lumOff val="25000"/>
                  </a:schemeClr>
                </a:solidFill>
              </a:rPr>
              <a:t> très </a:t>
            </a:r>
            <a:r>
              <a:rPr lang="en-US" dirty="0" err="1">
                <a:solidFill>
                  <a:schemeClr val="tx1">
                    <a:lumMod val="75000"/>
                    <a:lumOff val="25000"/>
                  </a:schemeClr>
                </a:solidFill>
              </a:rPr>
              <a:t>faible</a:t>
            </a:r>
            <a:r>
              <a:rPr lang="en-US" dirty="0">
                <a:solidFill>
                  <a:schemeClr val="tx1">
                    <a:lumMod val="75000"/>
                    <a:lumOff val="25000"/>
                  </a:schemeClr>
                </a:solidFill>
              </a:rPr>
              <a:t> </a:t>
            </a:r>
            <a:r>
              <a:rPr lang="en-US" dirty="0" err="1">
                <a:solidFill>
                  <a:schemeClr val="tx1">
                    <a:lumMod val="75000"/>
                    <a:lumOff val="25000"/>
                  </a:schemeClr>
                </a:solidFill>
              </a:rPr>
              <a:t>inertie</a:t>
            </a:r>
            <a:r>
              <a:rPr lang="en-US" dirty="0">
                <a:solidFill>
                  <a:schemeClr val="tx1">
                    <a:lumMod val="75000"/>
                    <a:lumOff val="25000"/>
                  </a:schemeClr>
                </a:solidFill>
              </a:rPr>
              <a:t> entre les clusters</a:t>
            </a:r>
          </a:p>
          <a:p>
            <a:pPr>
              <a:spcBef>
                <a:spcPts val="1000"/>
              </a:spcBef>
              <a:buClr>
                <a:schemeClr val="accent1"/>
              </a:buClr>
              <a:buSzPct val="80000"/>
              <a:buFont typeface="Wingdings 3" charset="2"/>
              <a:buChar char=""/>
            </a:pPr>
            <a:r>
              <a:rPr lang="en-US" dirty="0">
                <a:solidFill>
                  <a:schemeClr val="tx1">
                    <a:lumMod val="75000"/>
                    <a:lumOff val="25000"/>
                  </a:schemeClr>
                </a:solidFill>
              </a:rPr>
              <a:t>Nous </a:t>
            </a:r>
            <a:r>
              <a:rPr lang="en-US" dirty="0" err="1">
                <a:solidFill>
                  <a:schemeClr val="tx1">
                    <a:lumMod val="75000"/>
                    <a:lumOff val="25000"/>
                  </a:schemeClr>
                </a:solidFill>
              </a:rPr>
              <a:t>pouvons</a:t>
            </a:r>
            <a:r>
              <a:rPr lang="en-US" dirty="0">
                <a:solidFill>
                  <a:schemeClr val="tx1">
                    <a:lumMod val="75000"/>
                    <a:lumOff val="25000"/>
                  </a:schemeClr>
                </a:solidFill>
              </a:rPr>
              <a:t> </a:t>
            </a:r>
            <a:r>
              <a:rPr lang="en-US" dirty="0" err="1">
                <a:solidFill>
                  <a:schemeClr val="tx1">
                    <a:lumMod val="75000"/>
                    <a:lumOff val="25000"/>
                  </a:schemeClr>
                </a:solidFill>
              </a:rPr>
              <a:t>donc</a:t>
            </a:r>
            <a:r>
              <a:rPr lang="en-US" dirty="0">
                <a:solidFill>
                  <a:schemeClr val="tx1">
                    <a:lumMod val="75000"/>
                    <a:lumOff val="25000"/>
                  </a:schemeClr>
                </a:solidFill>
              </a:rPr>
              <a:t> supposer </a:t>
            </a:r>
            <a:r>
              <a:rPr lang="en-US" dirty="0" err="1">
                <a:solidFill>
                  <a:schemeClr val="tx1">
                    <a:lumMod val="75000"/>
                    <a:lumOff val="25000"/>
                  </a:schemeClr>
                </a:solidFill>
              </a:rPr>
              <a:t>une</a:t>
            </a:r>
            <a:r>
              <a:rPr lang="en-US" dirty="0">
                <a:solidFill>
                  <a:schemeClr val="tx1">
                    <a:lumMod val="75000"/>
                    <a:lumOff val="25000"/>
                  </a:schemeClr>
                </a:solidFill>
              </a:rPr>
              <a:t> correlation entre les </a:t>
            </a:r>
            <a:r>
              <a:rPr lang="en-US" dirty="0" err="1">
                <a:solidFill>
                  <a:schemeClr val="tx1">
                    <a:lumMod val="75000"/>
                    <a:lumOff val="25000"/>
                  </a:schemeClr>
                </a:solidFill>
              </a:rPr>
              <a:t>différentes</a:t>
            </a:r>
            <a:r>
              <a:rPr lang="en-US" dirty="0">
                <a:solidFill>
                  <a:schemeClr val="tx1">
                    <a:lumMod val="75000"/>
                    <a:lumOff val="25000"/>
                  </a:schemeClr>
                </a:solidFill>
              </a:rPr>
              <a:t> features</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10" name="Image 9">
            <a:extLst>
              <a:ext uri="{FF2B5EF4-FFF2-40B4-BE49-F238E27FC236}">
                <a16:creationId xmlns:a16="http://schemas.microsoft.com/office/drawing/2014/main" id="{11CF9020-BE7F-BCD0-B504-48B592E9F64E}"/>
              </a:ext>
            </a:extLst>
          </p:cNvPr>
          <p:cNvPicPr>
            <a:picLocks noChangeAspect="1"/>
          </p:cNvPicPr>
          <p:nvPr/>
        </p:nvPicPr>
        <p:blipFill rotWithShape="1">
          <a:blip r:embed="rId2"/>
          <a:srcRect l="14157" r="4942" b="4"/>
          <a:stretch/>
        </p:blipFill>
        <p:spPr>
          <a:xfrm>
            <a:off x="3852844" y="804717"/>
            <a:ext cx="2596281" cy="1684766"/>
          </a:xfrm>
          <a:prstGeom prst="rect">
            <a:avLst/>
          </a:prstGeom>
        </p:spPr>
      </p:pic>
      <p:pic>
        <p:nvPicPr>
          <p:cNvPr id="6" name="Image 5">
            <a:extLst>
              <a:ext uri="{FF2B5EF4-FFF2-40B4-BE49-F238E27FC236}">
                <a16:creationId xmlns:a16="http://schemas.microsoft.com/office/drawing/2014/main" id="{B69585A1-9BA6-91FB-1B49-6AFCD488E52A}"/>
              </a:ext>
            </a:extLst>
          </p:cNvPr>
          <p:cNvPicPr>
            <a:picLocks noChangeAspect="1"/>
          </p:cNvPicPr>
          <p:nvPr/>
        </p:nvPicPr>
        <p:blipFill rotWithShape="1">
          <a:blip r:embed="rId3"/>
          <a:srcRect t="12673" r="1" b="9253"/>
          <a:stretch/>
        </p:blipFill>
        <p:spPr>
          <a:xfrm>
            <a:off x="6677718" y="760269"/>
            <a:ext cx="2596281" cy="1773660"/>
          </a:xfrm>
          <a:prstGeom prst="rect">
            <a:avLst/>
          </a:prstGeom>
        </p:spPr>
      </p:pic>
      <p:pic>
        <p:nvPicPr>
          <p:cNvPr id="15" name="Image 14">
            <a:extLst>
              <a:ext uri="{FF2B5EF4-FFF2-40B4-BE49-F238E27FC236}">
                <a16:creationId xmlns:a16="http://schemas.microsoft.com/office/drawing/2014/main" id="{13F61C06-9AE5-423B-3BC9-EDCDC60BF107}"/>
              </a:ext>
            </a:extLst>
          </p:cNvPr>
          <p:cNvPicPr>
            <a:picLocks noChangeAspect="1"/>
          </p:cNvPicPr>
          <p:nvPr/>
        </p:nvPicPr>
        <p:blipFill rotWithShape="1">
          <a:blip r:embed="rId4"/>
          <a:srcRect l="11251" r="11825" b="-4"/>
          <a:stretch/>
        </p:blipFill>
        <p:spPr>
          <a:xfrm>
            <a:off x="4143075" y="2910558"/>
            <a:ext cx="4840690" cy="3130803"/>
          </a:xfrm>
          <a:prstGeom prst="rect">
            <a:avLst/>
          </a:prstGeom>
        </p:spPr>
      </p:pic>
    </p:spTree>
    <p:extLst>
      <p:ext uri="{BB962C8B-B14F-4D97-AF65-F5344CB8AC3E}">
        <p14:creationId xmlns:p14="http://schemas.microsoft.com/office/powerpoint/2010/main" val="1464666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C0CDDE-7207-E527-BFF2-24F4E469651A}"/>
              </a:ext>
            </a:extLst>
          </p:cNvPr>
          <p:cNvSpPr>
            <a:spLocks noGrp="1"/>
          </p:cNvSpPr>
          <p:nvPr>
            <p:ph type="title"/>
          </p:nvPr>
        </p:nvSpPr>
        <p:spPr>
          <a:xfrm>
            <a:off x="4164038" y="609600"/>
            <a:ext cx="7059773" cy="815788"/>
          </a:xfrm>
        </p:spPr>
        <p:txBody>
          <a:bodyPr vert="horz" lIns="91440" tIns="45720" rIns="91440" bIns="45720" rtlCol="0" anchor="t">
            <a:normAutofit/>
          </a:bodyPr>
          <a:lstStyle/>
          <a:p>
            <a:r>
              <a:rPr lang="en-US" dirty="0"/>
              <a:t>ACP - Cercle de correlation </a:t>
            </a:r>
          </a:p>
        </p:txBody>
      </p:sp>
      <p:pic>
        <p:nvPicPr>
          <p:cNvPr id="8" name="Espace réservé du contenu 7">
            <a:extLst>
              <a:ext uri="{FF2B5EF4-FFF2-40B4-BE49-F238E27FC236}">
                <a16:creationId xmlns:a16="http://schemas.microsoft.com/office/drawing/2014/main" id="{1E457ACF-19A4-6C7B-0E98-9F35C943C314}"/>
              </a:ext>
            </a:extLst>
          </p:cNvPr>
          <p:cNvPicPr>
            <a:picLocks noGrp="1" noChangeAspect="1"/>
          </p:cNvPicPr>
          <p:nvPr>
            <p:ph idx="1"/>
          </p:nvPr>
        </p:nvPicPr>
        <p:blipFill rotWithShape="1">
          <a:blip r:embed="rId2"/>
          <a:srcRect r="-6" b="7808"/>
          <a:stretch/>
        </p:blipFill>
        <p:spPr>
          <a:xfrm>
            <a:off x="677334" y="609600"/>
            <a:ext cx="3486704" cy="2884796"/>
          </a:xfrm>
          <a:prstGeom prst="rect">
            <a:avLst/>
          </a:prstGeom>
        </p:spPr>
      </p:pic>
      <p:sp>
        <p:nvSpPr>
          <p:cNvPr id="12" name="Isosceles Triangle 8">
            <a:extLst>
              <a:ext uri="{FF2B5EF4-FFF2-40B4-BE49-F238E27FC236}">
                <a16:creationId xmlns:a16="http://schemas.microsoft.com/office/drawing/2014/main" id="{B5B9F7B6-0E4A-4A5F-BBBA-73496FAE5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ZoneTexte 5">
            <a:extLst>
              <a:ext uri="{FF2B5EF4-FFF2-40B4-BE49-F238E27FC236}">
                <a16:creationId xmlns:a16="http://schemas.microsoft.com/office/drawing/2014/main" id="{8832F309-4759-4872-0E56-6F3CC6096830}"/>
              </a:ext>
            </a:extLst>
          </p:cNvPr>
          <p:cNvSpPr txBox="1"/>
          <p:nvPr/>
        </p:nvSpPr>
        <p:spPr>
          <a:xfrm>
            <a:off x="4675026" y="1483744"/>
            <a:ext cx="6548785" cy="4427880"/>
          </a:xfrm>
          <a:prstGeom prst="rect">
            <a:avLst/>
          </a:prstGeom>
        </p:spPr>
        <p:txBody>
          <a:bodyPr vert="horz" lIns="91440" tIns="45720" rIns="91440" bIns="45720" rtlCol="0">
            <a:normAutofit/>
          </a:bodyPr>
          <a:lstStyle/>
          <a:p>
            <a:pPr marL="171450" indent="-171450">
              <a:buFont typeface="Arial" panose="020B0604020202020204" pitchFamily="34" charset="0"/>
              <a:buChar char="•"/>
            </a:pPr>
            <a:r>
              <a:rPr lang="fr-FR" sz="1100" b="1" dirty="0">
                <a:effectLst/>
                <a:latin typeface="JetBrains Mono"/>
              </a:rPr>
              <a:t>Sur le cercle des corrélation F1 (42,95 %) et F2 (23,24 %) </a:t>
            </a:r>
            <a:endParaRPr lang="fr-FR" sz="1100" b="1" dirty="0">
              <a:latin typeface="JetBrains Mono"/>
            </a:endParaRPr>
          </a:p>
          <a:p>
            <a:endParaRPr lang="fr-FR" sz="1100" b="1" dirty="0">
              <a:latin typeface="JetBrains Mono"/>
            </a:endParaRPr>
          </a:p>
          <a:p>
            <a:r>
              <a:rPr lang="fr-FR" sz="1100" dirty="0">
                <a:latin typeface="JetBrains Mono"/>
              </a:rPr>
              <a:t>- </a:t>
            </a:r>
            <a:r>
              <a:rPr lang="fr-FR" sz="1100" dirty="0">
                <a:effectLst/>
                <a:latin typeface="JetBrains Mono"/>
              </a:rPr>
              <a:t>‘</a:t>
            </a:r>
            <a:r>
              <a:rPr lang="fr-FR" sz="1100" dirty="0" err="1">
                <a:effectLst/>
                <a:latin typeface="JetBrains Mono"/>
              </a:rPr>
              <a:t>SiteEUI_kBtu_sfLog</a:t>
            </a:r>
            <a:r>
              <a:rPr lang="fr-FR" sz="1100" dirty="0">
                <a:effectLst/>
                <a:latin typeface="JetBrains Mono"/>
              </a:rPr>
              <a:t>’ ‘</a:t>
            </a:r>
            <a:r>
              <a:rPr lang="fr-FR" sz="1100" dirty="0" err="1">
                <a:effectLst/>
                <a:latin typeface="JetBrains Mono"/>
              </a:rPr>
              <a:t>SourceEUI_kBtu_sfLog</a:t>
            </a:r>
            <a:r>
              <a:rPr lang="fr-FR" sz="1100" dirty="0">
                <a:effectLst/>
                <a:latin typeface="JetBrains Mono"/>
              </a:rPr>
              <a:t>’ et ‘</a:t>
            </a:r>
            <a:r>
              <a:rPr lang="fr-FR" sz="1100" dirty="0" err="1">
                <a:effectLst/>
                <a:latin typeface="JetBrains Mono"/>
              </a:rPr>
              <a:t>SiteEnergyUsesfLog</a:t>
            </a:r>
            <a:r>
              <a:rPr lang="fr-FR" sz="1100" dirty="0">
                <a:effectLst/>
                <a:latin typeface="JetBrains Mono"/>
              </a:rPr>
              <a:t>’ sont corrélés à respectivement 51%, 51% et 50% sur l’axe F1 mais à -8%, -10%, et -1% sur l’axe F2.</a:t>
            </a:r>
            <a:br>
              <a:rPr lang="fr-FR" sz="1100" dirty="0">
                <a:effectLst/>
                <a:latin typeface="JetBrains Mono"/>
              </a:rPr>
            </a:br>
            <a:r>
              <a:rPr lang="fr-FR" sz="1100" dirty="0">
                <a:effectLst/>
                <a:latin typeface="JetBrains Mono"/>
              </a:rPr>
              <a:t>- ‘</a:t>
            </a:r>
            <a:r>
              <a:rPr lang="fr-FR" sz="1100" dirty="0" err="1">
                <a:effectLst/>
                <a:latin typeface="JetBrains Mono"/>
              </a:rPr>
              <a:t>NaturalGas_kBtu</a:t>
            </a:r>
            <a:r>
              <a:rPr lang="fr-FR" sz="1100" dirty="0">
                <a:effectLst/>
                <a:latin typeface="JetBrains Mono"/>
              </a:rPr>
              <a:t>’ et ‘</a:t>
            </a:r>
            <a:r>
              <a:rPr lang="fr-FR" sz="1100" dirty="0" err="1">
                <a:effectLst/>
                <a:latin typeface="JetBrains Mono"/>
              </a:rPr>
              <a:t>Electricity_Kbtu</a:t>
            </a:r>
            <a:r>
              <a:rPr lang="fr-FR" sz="1100" dirty="0">
                <a:effectLst/>
                <a:latin typeface="JetBrains Mono"/>
              </a:rPr>
              <a:t>’ sont corrélés à F1 à 28 % et 37 %</a:t>
            </a:r>
            <a:br>
              <a:rPr lang="fr-FR" sz="1100" dirty="0">
                <a:effectLst/>
                <a:latin typeface="JetBrains Mono"/>
              </a:rPr>
            </a:br>
            <a:r>
              <a:rPr lang="fr-FR" sz="1100" dirty="0">
                <a:effectLst/>
                <a:latin typeface="JetBrains Mono"/>
              </a:rPr>
              <a:t>'</a:t>
            </a:r>
            <a:r>
              <a:rPr lang="fr-FR" sz="1100" dirty="0" err="1">
                <a:effectLst/>
                <a:latin typeface="JetBrains Mono"/>
              </a:rPr>
              <a:t>PropertyGFABuildings</a:t>
            </a:r>
            <a:r>
              <a:rPr lang="fr-FR" sz="1100" dirty="0">
                <a:effectLst/>
                <a:latin typeface="JetBrains Mono"/>
              </a:rPr>
              <a:t>' et '</a:t>
            </a:r>
            <a:r>
              <a:rPr lang="fr-FR" sz="1100" dirty="0" err="1">
                <a:effectLst/>
                <a:latin typeface="JetBrains Mono"/>
              </a:rPr>
              <a:t>TotalGHGEmissions</a:t>
            </a:r>
            <a:r>
              <a:rPr lang="fr-FR" sz="1100" dirty="0">
                <a:effectLst/>
                <a:latin typeface="JetBrains Mono"/>
              </a:rPr>
              <a:t>' sont corrélés sur l'axe à 70% sur l'axe F2 mais à 7 et 3 % sur l'axe F1</a:t>
            </a:r>
          </a:p>
          <a:p>
            <a:br>
              <a:rPr lang="fr-FR" sz="1100" dirty="0">
                <a:effectLst/>
                <a:latin typeface="JetBrains Mono"/>
              </a:rPr>
            </a:br>
            <a:r>
              <a:rPr lang="fr-FR" sz="1100" b="1" dirty="0">
                <a:latin typeface="JetBrains Mono"/>
              </a:rPr>
              <a:t>L</a:t>
            </a:r>
            <a:r>
              <a:rPr lang="fr-FR" sz="1100" b="1" dirty="0">
                <a:effectLst/>
                <a:latin typeface="JetBrains Mono"/>
              </a:rPr>
              <a:t>'axe F1 représente les sources d'énergies et la consommation énergétique en corrélation. L'axe F2 en corrélation représente la superficie des bâtiments et les émissions en gaz à effet de serre.</a:t>
            </a:r>
          </a:p>
          <a:p>
            <a:br>
              <a:rPr lang="fr-FR" sz="1100" dirty="0">
                <a:effectLst/>
                <a:latin typeface="JetBrains Mono"/>
              </a:rPr>
            </a:br>
            <a:endParaRPr lang="fr-FR" sz="1100" dirty="0">
              <a:effectLst/>
              <a:latin typeface="JetBrains Mono"/>
            </a:endParaRPr>
          </a:p>
          <a:p>
            <a:pPr marL="171450" indent="-171450">
              <a:buFont typeface="Arial" panose="020B0604020202020204" pitchFamily="34" charset="0"/>
              <a:buChar char="•"/>
            </a:pPr>
            <a:r>
              <a:rPr lang="fr-FR" sz="1100" b="1" dirty="0">
                <a:effectLst/>
                <a:latin typeface="JetBrains Mono"/>
              </a:rPr>
              <a:t>Sur le cercle des corrélation F3 (14,28 %) et F4 (9,23 %) :</a:t>
            </a:r>
          </a:p>
          <a:p>
            <a:pPr marL="171450" indent="-171450">
              <a:buFont typeface="Arial" panose="020B0604020202020204" pitchFamily="34" charset="0"/>
              <a:buChar char="•"/>
            </a:pPr>
            <a:endParaRPr lang="fr-FR" sz="1100" b="1" dirty="0">
              <a:latin typeface="JetBrains Mono"/>
            </a:endParaRPr>
          </a:p>
          <a:p>
            <a:r>
              <a:rPr lang="fr-FR" sz="1100" b="1" dirty="0">
                <a:effectLst/>
                <a:latin typeface="JetBrains Mono"/>
              </a:rPr>
              <a:t>-</a:t>
            </a:r>
            <a:r>
              <a:rPr lang="fr-FR" sz="1100" dirty="0">
                <a:effectLst/>
                <a:latin typeface="JetBrains Mono"/>
              </a:rPr>
              <a:t> '</a:t>
            </a:r>
            <a:r>
              <a:rPr lang="fr-FR" sz="1100" dirty="0" err="1">
                <a:effectLst/>
                <a:latin typeface="JetBrains Mono"/>
              </a:rPr>
              <a:t>Electricity_kBtu</a:t>
            </a:r>
            <a:r>
              <a:rPr lang="fr-FR" sz="1100" dirty="0">
                <a:effectLst/>
                <a:latin typeface="JetBrains Mono"/>
              </a:rPr>
              <a:t>' et ‘</a:t>
            </a:r>
            <a:r>
              <a:rPr lang="fr-FR" sz="1100" dirty="0" err="1">
                <a:effectLst/>
                <a:latin typeface="JetBrains Mono"/>
              </a:rPr>
              <a:t>NaturalGas_kBtu</a:t>
            </a:r>
            <a:r>
              <a:rPr lang="fr-FR" sz="1100" dirty="0">
                <a:effectLst/>
                <a:latin typeface="JetBrains Mono"/>
              </a:rPr>
              <a:t>’ sont corrélés en F3 à 49 % et 69% et faiblement présent en F2</a:t>
            </a:r>
            <a:br>
              <a:rPr lang="fr-FR" sz="1100" dirty="0">
                <a:effectLst/>
                <a:latin typeface="JetBrains Mono"/>
              </a:rPr>
            </a:br>
            <a:r>
              <a:rPr lang="fr-FR" sz="1100" dirty="0">
                <a:effectLst/>
                <a:latin typeface="JetBrains Mono"/>
              </a:rPr>
              <a:t>- '</a:t>
            </a:r>
            <a:r>
              <a:rPr lang="fr-FR" sz="1100" dirty="0" err="1">
                <a:effectLst/>
                <a:latin typeface="JetBrains Mono"/>
              </a:rPr>
              <a:t>PropertyGFABuildings</a:t>
            </a:r>
            <a:r>
              <a:rPr lang="fr-FR" sz="1100" dirty="0">
                <a:effectLst/>
                <a:latin typeface="JetBrains Mono"/>
              </a:rPr>
              <a:t>' et '</a:t>
            </a:r>
            <a:r>
              <a:rPr lang="fr-FR" sz="1100" dirty="0" err="1">
                <a:effectLst/>
                <a:latin typeface="JetBrains Mono"/>
              </a:rPr>
              <a:t>TotalGHGEmissions</a:t>
            </a:r>
            <a:r>
              <a:rPr lang="fr-FR" sz="1100" dirty="0">
                <a:effectLst/>
                <a:latin typeface="JetBrains Mono"/>
              </a:rPr>
              <a:t>' sont corrélés en F2 à 70% et faiblement en F3 à -8 % et -11 %</a:t>
            </a:r>
            <a:br>
              <a:rPr lang="fr-FR" sz="1100" dirty="0">
                <a:effectLst/>
                <a:latin typeface="JetBrains Mono"/>
              </a:rPr>
            </a:br>
            <a:r>
              <a:rPr lang="fr-FR" sz="1100" dirty="0">
                <a:effectLst/>
                <a:latin typeface="JetBrains Mono"/>
              </a:rPr>
              <a:t>- ‘</a:t>
            </a:r>
            <a:r>
              <a:rPr lang="fr-FR" sz="1100" dirty="0" err="1">
                <a:effectLst/>
                <a:latin typeface="JetBrains Mono"/>
              </a:rPr>
              <a:t>SiteEUI_kBtu_sfLog</a:t>
            </a:r>
            <a:r>
              <a:rPr lang="fr-FR" sz="1100" dirty="0">
                <a:effectLst/>
                <a:latin typeface="JetBrains Mono"/>
              </a:rPr>
              <a:t>’ ‘</a:t>
            </a:r>
            <a:r>
              <a:rPr lang="fr-FR" sz="1100" dirty="0" err="1">
                <a:effectLst/>
                <a:latin typeface="JetBrains Mono"/>
              </a:rPr>
              <a:t>SourceEUI_kBtu_sfLog</a:t>
            </a:r>
            <a:r>
              <a:rPr lang="fr-FR" sz="1100" dirty="0">
                <a:effectLst/>
                <a:latin typeface="JetBrains Mono"/>
              </a:rPr>
              <a:t>’ sont </a:t>
            </a:r>
            <a:r>
              <a:rPr lang="fr-FR" sz="1100" dirty="0" err="1">
                <a:effectLst/>
                <a:latin typeface="JetBrains Mono"/>
              </a:rPr>
              <a:t>anticorrélés</a:t>
            </a:r>
            <a:r>
              <a:rPr lang="fr-FR" sz="1100" dirty="0">
                <a:effectLst/>
                <a:latin typeface="JetBrains Mono"/>
              </a:rPr>
              <a:t> à respectivement 35% et 39% l’axe F3 mais à -8%, -10% sur l’axe F2.</a:t>
            </a:r>
            <a:endParaRPr lang="fr-FR" sz="1100" dirty="0">
              <a:latin typeface="JetBrains Mono"/>
            </a:endParaRPr>
          </a:p>
          <a:p>
            <a:endParaRPr lang="fr-FR" sz="1100" b="1" dirty="0">
              <a:effectLst/>
              <a:latin typeface="JetBrains Mono"/>
            </a:endParaRPr>
          </a:p>
          <a:p>
            <a:r>
              <a:rPr lang="fr-FR" sz="1100" b="1" dirty="0">
                <a:effectLst/>
                <a:latin typeface="JetBrains Mono"/>
              </a:rPr>
              <a:t>Nous avons sur l'axe F2 les source d'énergie en corrélation, la surface et les émissions de gaz a effet de serre en F3</a:t>
            </a:r>
            <a:br>
              <a:rPr lang="fr-FR" sz="1100" b="1" dirty="0">
                <a:effectLst/>
                <a:latin typeface="JetBrains Mono"/>
              </a:rPr>
            </a:br>
            <a:r>
              <a:rPr lang="fr-FR" sz="1100" b="1" dirty="0">
                <a:effectLst/>
                <a:latin typeface="JetBrains Mono"/>
              </a:rPr>
              <a:t>L'axe F2 en </a:t>
            </a:r>
            <a:r>
              <a:rPr lang="fr-FR" sz="1100" b="1" dirty="0" err="1">
                <a:effectLst/>
                <a:latin typeface="JetBrains Mono"/>
              </a:rPr>
              <a:t>anticorrélation</a:t>
            </a:r>
            <a:r>
              <a:rPr lang="fr-FR" sz="1100" b="1" dirty="0">
                <a:effectLst/>
                <a:latin typeface="JetBrains Mono"/>
              </a:rPr>
              <a:t> représente la consommation d'énergie. </a:t>
            </a:r>
          </a:p>
        </p:txBody>
      </p:sp>
      <p:sp>
        <p:nvSpPr>
          <p:cNvPr id="14" name="Rectangle 16">
            <a:extLst>
              <a:ext uri="{FF2B5EF4-FFF2-40B4-BE49-F238E27FC236}">
                <a16:creationId xmlns:a16="http://schemas.microsoft.com/office/drawing/2014/main" id="{B51D13AF-6D7E-42A4-BF57-BFDF66E1F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6D9D13A6-A2E3-9176-69BF-A6D0CD066A24}"/>
              </a:ext>
            </a:extLst>
          </p:cNvPr>
          <p:cNvPicPr>
            <a:picLocks noChangeAspect="1"/>
          </p:cNvPicPr>
          <p:nvPr/>
        </p:nvPicPr>
        <p:blipFill rotWithShape="1">
          <a:blip r:embed="rId3"/>
          <a:srcRect r="-6" b="7808"/>
          <a:stretch/>
        </p:blipFill>
        <p:spPr>
          <a:xfrm>
            <a:off x="677334" y="3619240"/>
            <a:ext cx="3486704" cy="2884795"/>
          </a:xfrm>
          <a:prstGeom prst="rect">
            <a:avLst/>
          </a:prstGeom>
        </p:spPr>
      </p:pic>
    </p:spTree>
    <p:extLst>
      <p:ext uri="{BB962C8B-B14F-4D97-AF65-F5344CB8AC3E}">
        <p14:creationId xmlns:p14="http://schemas.microsoft.com/office/powerpoint/2010/main" val="192293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0" name="Group 3078">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3080"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3081" name="Straight Connector 3080">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082" name="Straight Connector 3081">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83"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4"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5" name="Isosceles Triangle 3084">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7"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9" name="Isosceles Triangle 3088">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074" name="Picture 2" descr="Photo skyline de seattle avec vue sur le front de mer gratte-ciel du centre-ville financier pendant la journée washington états-unis technologies et concept d'éducation recherche universitaire hologramme universitaire de premier plan">
            <a:extLst>
              <a:ext uri="{FF2B5EF4-FFF2-40B4-BE49-F238E27FC236}">
                <a16:creationId xmlns:a16="http://schemas.microsoft.com/office/drawing/2014/main" id="{B1255AAF-32C2-7047-AE0D-0C2ADEA39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14"/>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112" name="Isosceles Triangle 3090">
            <a:extLst>
              <a:ext uri="{FF2B5EF4-FFF2-40B4-BE49-F238E27FC236}">
                <a16:creationId xmlns:a16="http://schemas.microsoft.com/office/drawing/2014/main" id="{0FF9F10B-8764-4B6C-9EBC-4FBE9AC1A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13" name="Parallelogram 3092">
            <a:extLst>
              <a:ext uri="{FF2B5EF4-FFF2-40B4-BE49-F238E27FC236}">
                <a16:creationId xmlns:a16="http://schemas.microsoft.com/office/drawing/2014/main" id="{4DC5F81A-AB66-427C-B973-546BE1B7E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14" name="Straight Connector 3094">
            <a:extLst>
              <a:ext uri="{FF2B5EF4-FFF2-40B4-BE49-F238E27FC236}">
                <a16:creationId xmlns:a16="http://schemas.microsoft.com/office/drawing/2014/main" id="{2146C810-9BC7-4BEB-A44C-B70C5B3DC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15" name="Straight Connector 3096">
            <a:extLst>
              <a:ext uri="{FF2B5EF4-FFF2-40B4-BE49-F238E27FC236}">
                <a16:creationId xmlns:a16="http://schemas.microsoft.com/office/drawing/2014/main" id="{F5ADF6C1-FC3E-4CEF-ACAA-1E533A9279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16" name="Rectangle 23">
            <a:extLst>
              <a:ext uri="{FF2B5EF4-FFF2-40B4-BE49-F238E27FC236}">
                <a16:creationId xmlns:a16="http://schemas.microsoft.com/office/drawing/2014/main" id="{BE11B7D3-FC4D-4157-827F-D418D4AF3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17" name="Rectangle 25">
            <a:extLst>
              <a:ext uri="{FF2B5EF4-FFF2-40B4-BE49-F238E27FC236}">
                <a16:creationId xmlns:a16="http://schemas.microsoft.com/office/drawing/2014/main" id="{F9CA2FB3-69C5-4A17-880A-34C260DF3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18" name="Isosceles Triangle 3102">
            <a:extLst>
              <a:ext uri="{FF2B5EF4-FFF2-40B4-BE49-F238E27FC236}">
                <a16:creationId xmlns:a16="http://schemas.microsoft.com/office/drawing/2014/main" id="{A3B42260-CA72-429A-AEFF-A2778C7BC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4BCA7DDD-AAC1-FFB5-0826-E80F8672702F}"/>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lvl="0" algn="r">
              <a:lnSpc>
                <a:spcPct val="90000"/>
              </a:lnSpc>
            </a:pPr>
            <a:r>
              <a:rPr lang="en-US" sz="5000" b="1"/>
              <a:t>Explication de l’approche de modélisation </a:t>
            </a:r>
            <a:endParaRPr lang="en-US" sz="5000"/>
          </a:p>
        </p:txBody>
      </p:sp>
      <p:sp>
        <p:nvSpPr>
          <p:cNvPr id="3119" name="Rectangle 27">
            <a:extLst>
              <a:ext uri="{FF2B5EF4-FFF2-40B4-BE49-F238E27FC236}">
                <a16:creationId xmlns:a16="http://schemas.microsoft.com/office/drawing/2014/main" id="{C29C3C96-CB51-440C-B12F-E880D7386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20" name="Rectangle 28">
            <a:extLst>
              <a:ext uri="{FF2B5EF4-FFF2-40B4-BE49-F238E27FC236}">
                <a16:creationId xmlns:a16="http://schemas.microsoft.com/office/drawing/2014/main" id="{17070EE5-FA55-4C41-AD18-785E5F02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09" name="Rectangle 29">
            <a:extLst>
              <a:ext uri="{FF2B5EF4-FFF2-40B4-BE49-F238E27FC236}">
                <a16:creationId xmlns:a16="http://schemas.microsoft.com/office/drawing/2014/main" id="{726DD974-2DC0-457D-B797-BFB5EB6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11" name="Isosceles Triangle 3110">
            <a:extLst>
              <a:ext uri="{FF2B5EF4-FFF2-40B4-BE49-F238E27FC236}">
                <a16:creationId xmlns:a16="http://schemas.microsoft.com/office/drawing/2014/main" id="{EF9AFB1C-D978-4634-9E2D-78B7F70F5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60277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9149E7E4-34E6-127F-BC91-70A4DDB61DE2}"/>
              </a:ext>
            </a:extLst>
          </p:cNvPr>
          <p:cNvSpPr>
            <a:spLocks noGrp="1"/>
          </p:cNvSpPr>
          <p:nvPr>
            <p:ph type="title"/>
          </p:nvPr>
        </p:nvSpPr>
        <p:spPr>
          <a:xfrm>
            <a:off x="673754" y="643467"/>
            <a:ext cx="4203045" cy="1375608"/>
          </a:xfrm>
        </p:spPr>
        <p:txBody>
          <a:bodyPr vert="horz" lIns="91440" tIns="45720" rIns="91440" bIns="45720" rtlCol="0" anchor="ctr">
            <a:normAutofit fontScale="90000"/>
          </a:bodyPr>
          <a:lstStyle/>
          <a:p>
            <a:r>
              <a:rPr lang="en-US" dirty="0" err="1">
                <a:solidFill>
                  <a:schemeClr val="bg1"/>
                </a:solidFill>
              </a:rPr>
              <a:t>Création</a:t>
            </a:r>
            <a:r>
              <a:rPr lang="en-US" dirty="0">
                <a:solidFill>
                  <a:schemeClr val="bg1"/>
                </a:solidFill>
              </a:rPr>
              <a:t> des datasets et des jeux de </a:t>
            </a:r>
            <a:r>
              <a:rPr lang="en-US" dirty="0" err="1">
                <a:solidFill>
                  <a:schemeClr val="bg1"/>
                </a:solidFill>
              </a:rPr>
              <a:t>données</a:t>
            </a:r>
            <a:r>
              <a:rPr lang="en-US" dirty="0">
                <a:solidFill>
                  <a:schemeClr val="bg1"/>
                </a:solidFill>
              </a:rPr>
              <a:t> </a:t>
            </a:r>
          </a:p>
        </p:txBody>
      </p:sp>
      <p:sp>
        <p:nvSpPr>
          <p:cNvPr id="7" name="ZoneTexte 6">
            <a:extLst>
              <a:ext uri="{FF2B5EF4-FFF2-40B4-BE49-F238E27FC236}">
                <a16:creationId xmlns:a16="http://schemas.microsoft.com/office/drawing/2014/main" id="{D503AACC-E505-175E-C12A-46AB9832ADFC}"/>
              </a:ext>
            </a:extLst>
          </p:cNvPr>
          <p:cNvSpPr txBox="1"/>
          <p:nvPr/>
        </p:nvSpPr>
        <p:spPr>
          <a:xfrm>
            <a:off x="673754" y="2160590"/>
            <a:ext cx="3973943" cy="216987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500" b="1" dirty="0" err="1">
                <a:solidFill>
                  <a:schemeClr val="bg1"/>
                </a:solidFill>
              </a:rPr>
              <a:t>Création</a:t>
            </a:r>
            <a:r>
              <a:rPr lang="en-US" sz="1500" b="1" dirty="0">
                <a:solidFill>
                  <a:schemeClr val="bg1"/>
                </a:solidFill>
              </a:rPr>
              <a:t> de 5 datasets</a:t>
            </a:r>
          </a:p>
          <a:p>
            <a:pPr>
              <a:lnSpc>
                <a:spcPct val="90000"/>
              </a:lnSpc>
              <a:spcBef>
                <a:spcPts val="1000"/>
              </a:spcBef>
              <a:buClr>
                <a:schemeClr val="accent1"/>
              </a:buClr>
              <a:buSzPct val="80000"/>
              <a:buFont typeface="Wingdings 3" charset="2"/>
              <a:buChar char=""/>
            </a:pPr>
            <a:r>
              <a:rPr lang="en-US" sz="1500" dirty="0">
                <a:solidFill>
                  <a:schemeClr val="bg1"/>
                </a:solidFill>
              </a:rPr>
              <a:t>Le dataset X0 sera </a:t>
            </a:r>
            <a:r>
              <a:rPr lang="en-US" sz="1500" dirty="0" err="1">
                <a:solidFill>
                  <a:schemeClr val="bg1"/>
                </a:solidFill>
              </a:rPr>
              <a:t>utilisé</a:t>
            </a:r>
            <a:r>
              <a:rPr lang="en-US" sz="1500" dirty="0">
                <a:solidFill>
                  <a:schemeClr val="bg1"/>
                </a:solidFill>
              </a:rPr>
              <a:t> pour la validation des </a:t>
            </a:r>
            <a:r>
              <a:rPr lang="en-US" sz="1500" dirty="0" err="1">
                <a:solidFill>
                  <a:schemeClr val="bg1"/>
                </a:solidFill>
              </a:rPr>
              <a:t>modèles</a:t>
            </a:r>
            <a:r>
              <a:rPr lang="en-US" sz="1500" dirty="0">
                <a:solidFill>
                  <a:schemeClr val="bg1"/>
                </a:solidFill>
              </a:rPr>
              <a:t> et la recherche des </a:t>
            </a:r>
            <a:r>
              <a:rPr lang="en-US" sz="1500" dirty="0" err="1">
                <a:solidFill>
                  <a:schemeClr val="bg1"/>
                </a:solidFill>
              </a:rPr>
              <a:t>hyperparamètres</a:t>
            </a:r>
            <a:endParaRPr lang="en-US" sz="1500" dirty="0">
              <a:solidFill>
                <a:schemeClr val="bg1"/>
              </a:solidFill>
            </a:endParaRPr>
          </a:p>
          <a:p>
            <a:pPr>
              <a:lnSpc>
                <a:spcPct val="90000"/>
              </a:lnSpc>
              <a:spcBef>
                <a:spcPts val="1000"/>
              </a:spcBef>
              <a:buClr>
                <a:schemeClr val="accent1"/>
              </a:buClr>
              <a:buSzPct val="80000"/>
              <a:buFont typeface="Wingdings 3" charset="2"/>
              <a:buChar char=""/>
            </a:pPr>
            <a:r>
              <a:rPr lang="en-US" sz="1500" dirty="0">
                <a:solidFill>
                  <a:schemeClr val="bg1"/>
                </a:solidFill>
              </a:rPr>
              <a:t>Les dataset X1, X2 et X3 </a:t>
            </a:r>
            <a:r>
              <a:rPr lang="en-US" sz="1500" dirty="0" err="1">
                <a:solidFill>
                  <a:schemeClr val="bg1"/>
                </a:solidFill>
              </a:rPr>
              <a:t>seront</a:t>
            </a:r>
            <a:r>
              <a:rPr lang="en-US" sz="1500" dirty="0">
                <a:solidFill>
                  <a:schemeClr val="bg1"/>
                </a:solidFill>
              </a:rPr>
              <a:t> quant </a:t>
            </a:r>
            <a:r>
              <a:rPr lang="en-US" sz="1500" dirty="0" err="1">
                <a:solidFill>
                  <a:schemeClr val="bg1"/>
                </a:solidFill>
              </a:rPr>
              <a:t>à</a:t>
            </a:r>
            <a:r>
              <a:rPr lang="en-US" sz="1500" dirty="0">
                <a:solidFill>
                  <a:schemeClr val="bg1"/>
                </a:solidFill>
              </a:rPr>
              <a:t> </a:t>
            </a:r>
            <a:r>
              <a:rPr lang="en-US" sz="1500" dirty="0" err="1">
                <a:solidFill>
                  <a:schemeClr val="bg1"/>
                </a:solidFill>
              </a:rPr>
              <a:t>eux</a:t>
            </a:r>
            <a:r>
              <a:rPr lang="en-US" sz="1500" dirty="0">
                <a:solidFill>
                  <a:schemeClr val="bg1"/>
                </a:solidFill>
              </a:rPr>
              <a:t> </a:t>
            </a:r>
            <a:r>
              <a:rPr lang="en-US" sz="1500" dirty="0" err="1">
                <a:solidFill>
                  <a:schemeClr val="bg1"/>
                </a:solidFill>
              </a:rPr>
              <a:t>utilisés</a:t>
            </a:r>
            <a:r>
              <a:rPr lang="en-US" sz="1500" dirty="0">
                <a:solidFill>
                  <a:schemeClr val="bg1"/>
                </a:solidFill>
              </a:rPr>
              <a:t> pour la selection du </a:t>
            </a:r>
            <a:r>
              <a:rPr lang="en-US" sz="1500" dirty="0" err="1">
                <a:solidFill>
                  <a:schemeClr val="bg1"/>
                </a:solidFill>
              </a:rPr>
              <a:t>modèle</a:t>
            </a:r>
            <a:r>
              <a:rPr lang="en-US" sz="1500" dirty="0">
                <a:solidFill>
                  <a:schemeClr val="bg1"/>
                </a:solidFill>
              </a:rPr>
              <a:t>.</a:t>
            </a:r>
          </a:p>
          <a:p>
            <a:pPr>
              <a:lnSpc>
                <a:spcPct val="90000"/>
              </a:lnSpc>
              <a:spcBef>
                <a:spcPts val="1000"/>
              </a:spcBef>
              <a:buClr>
                <a:schemeClr val="accent1"/>
              </a:buClr>
              <a:buSzPct val="80000"/>
              <a:buFont typeface="Wingdings 3" charset="2"/>
              <a:buChar char=""/>
            </a:pPr>
            <a:r>
              <a:rPr lang="en-US" sz="1500" dirty="0">
                <a:solidFill>
                  <a:schemeClr val="bg1"/>
                </a:solidFill>
              </a:rPr>
              <a:t>Le </a:t>
            </a:r>
            <a:r>
              <a:rPr lang="en-US" sz="1500" dirty="0" err="1">
                <a:solidFill>
                  <a:schemeClr val="bg1"/>
                </a:solidFill>
              </a:rPr>
              <a:t>modèle</a:t>
            </a:r>
            <a:r>
              <a:rPr lang="en-US" sz="1500" dirty="0">
                <a:solidFill>
                  <a:schemeClr val="bg1"/>
                </a:solidFill>
              </a:rPr>
              <a:t> X4 sera le </a:t>
            </a:r>
            <a:r>
              <a:rPr lang="en-US" sz="1500" dirty="0" err="1">
                <a:solidFill>
                  <a:schemeClr val="bg1"/>
                </a:solidFill>
              </a:rPr>
              <a:t>modèle</a:t>
            </a:r>
            <a:r>
              <a:rPr lang="en-US" sz="1500" dirty="0">
                <a:solidFill>
                  <a:schemeClr val="bg1"/>
                </a:solidFill>
              </a:rPr>
              <a:t> </a:t>
            </a:r>
            <a:r>
              <a:rPr lang="en-US" sz="1500" dirty="0" err="1">
                <a:solidFill>
                  <a:schemeClr val="bg1"/>
                </a:solidFill>
              </a:rPr>
              <a:t>vérifiant</a:t>
            </a:r>
            <a:r>
              <a:rPr lang="en-US" sz="1500" dirty="0">
                <a:solidFill>
                  <a:schemeClr val="bg1"/>
                </a:solidFill>
              </a:rPr>
              <a:t> </a:t>
            </a:r>
            <a:r>
              <a:rPr lang="en-US" sz="1500" dirty="0" err="1">
                <a:solidFill>
                  <a:schemeClr val="bg1"/>
                </a:solidFill>
              </a:rPr>
              <a:t>l’impact</a:t>
            </a:r>
            <a:r>
              <a:rPr lang="en-US" sz="1500" dirty="0">
                <a:solidFill>
                  <a:schemeClr val="bg1"/>
                </a:solidFill>
              </a:rPr>
              <a:t> de </a:t>
            </a:r>
            <a:r>
              <a:rPr lang="en-US" sz="1500" dirty="0" err="1">
                <a:solidFill>
                  <a:schemeClr val="bg1"/>
                </a:solidFill>
              </a:rPr>
              <a:t>l’EnergyStar</a:t>
            </a:r>
            <a:r>
              <a:rPr lang="en-US" sz="1500" dirty="0">
                <a:solidFill>
                  <a:schemeClr val="bg1"/>
                </a:solidFill>
              </a:rPr>
              <a:t> Score</a:t>
            </a:r>
          </a:p>
        </p:txBody>
      </p:sp>
      <p:pic>
        <p:nvPicPr>
          <p:cNvPr id="9" name="Image 8" descr="Une image contenant texte&#10;&#10;Description générée automatiquement">
            <a:extLst>
              <a:ext uri="{FF2B5EF4-FFF2-40B4-BE49-F238E27FC236}">
                <a16:creationId xmlns:a16="http://schemas.microsoft.com/office/drawing/2014/main" id="{5195C3E3-08AD-C405-E29E-1D459F22A32B}"/>
              </a:ext>
            </a:extLst>
          </p:cNvPr>
          <p:cNvPicPr>
            <a:picLocks noChangeAspect="1"/>
          </p:cNvPicPr>
          <p:nvPr/>
        </p:nvPicPr>
        <p:blipFill>
          <a:blip r:embed="rId2"/>
          <a:stretch>
            <a:fillRect/>
          </a:stretch>
        </p:blipFill>
        <p:spPr>
          <a:xfrm>
            <a:off x="5153561" y="2423337"/>
            <a:ext cx="6834725" cy="1144816"/>
          </a:xfrm>
          <a:prstGeom prst="rect">
            <a:avLst/>
          </a:prstGeom>
        </p:spPr>
      </p:pic>
      <p:sp>
        <p:nvSpPr>
          <p:cNvPr id="43" name="Isosceles Triangle 4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3" name="Image 12">
            <a:extLst>
              <a:ext uri="{FF2B5EF4-FFF2-40B4-BE49-F238E27FC236}">
                <a16:creationId xmlns:a16="http://schemas.microsoft.com/office/drawing/2014/main" id="{EA357B64-CBE0-FBE7-FA9D-60A2ED50C4B3}"/>
              </a:ext>
            </a:extLst>
          </p:cNvPr>
          <p:cNvPicPr>
            <a:picLocks noChangeAspect="1"/>
          </p:cNvPicPr>
          <p:nvPr/>
        </p:nvPicPr>
        <p:blipFill>
          <a:blip r:embed="rId3"/>
          <a:stretch>
            <a:fillRect/>
          </a:stretch>
        </p:blipFill>
        <p:spPr>
          <a:xfrm>
            <a:off x="5160624" y="4486567"/>
            <a:ext cx="6424651" cy="531812"/>
          </a:xfrm>
          <a:prstGeom prst="rect">
            <a:avLst/>
          </a:prstGeom>
        </p:spPr>
      </p:pic>
      <p:sp>
        <p:nvSpPr>
          <p:cNvPr id="17" name="ZoneTexte 16">
            <a:extLst>
              <a:ext uri="{FF2B5EF4-FFF2-40B4-BE49-F238E27FC236}">
                <a16:creationId xmlns:a16="http://schemas.microsoft.com/office/drawing/2014/main" id="{CC6B0887-E26B-F84F-0E68-626BA40E60D3}"/>
              </a:ext>
            </a:extLst>
          </p:cNvPr>
          <p:cNvSpPr txBox="1"/>
          <p:nvPr/>
        </p:nvSpPr>
        <p:spPr>
          <a:xfrm>
            <a:off x="606725" y="5018379"/>
            <a:ext cx="4040972" cy="1323439"/>
          </a:xfrm>
          <a:prstGeom prst="rect">
            <a:avLst/>
          </a:prstGeom>
          <a:noFill/>
        </p:spPr>
        <p:txBody>
          <a:bodyPr wrap="square">
            <a:spAutoFit/>
          </a:bodyPr>
          <a:lstStyle/>
          <a:p>
            <a:r>
              <a:rPr lang="fr-FR" sz="1600" dirty="0">
                <a:solidFill>
                  <a:schemeClr val="bg1"/>
                </a:solidFill>
                <a:effectLst/>
                <a:latin typeface="JetBrains Mono"/>
              </a:rPr>
              <a:t>Nous utiliserons, pour notre analyse, un </a:t>
            </a:r>
            <a:r>
              <a:rPr lang="fr-FR" sz="1600" dirty="0" err="1">
                <a:solidFill>
                  <a:schemeClr val="bg1"/>
                </a:solidFill>
                <a:effectLst/>
                <a:latin typeface="JetBrains Mono"/>
              </a:rPr>
              <a:t>random</a:t>
            </a:r>
            <a:r>
              <a:rPr lang="fr-FR" sz="1600" dirty="0">
                <a:solidFill>
                  <a:schemeClr val="bg1"/>
                </a:solidFill>
                <a:effectLst/>
                <a:latin typeface="JetBrains Mono"/>
              </a:rPr>
              <a:t> state de 30.</a:t>
            </a:r>
            <a:br>
              <a:rPr lang="fr-FR" sz="1600" dirty="0">
                <a:solidFill>
                  <a:schemeClr val="bg1"/>
                </a:solidFill>
                <a:effectLst/>
                <a:latin typeface="JetBrains Mono"/>
              </a:rPr>
            </a:br>
            <a:r>
              <a:rPr lang="fr-FR" sz="1600" dirty="0">
                <a:solidFill>
                  <a:schemeClr val="bg1"/>
                </a:solidFill>
                <a:effectLst/>
                <a:latin typeface="JetBrains Mono"/>
              </a:rPr>
              <a:t>La modification du </a:t>
            </a:r>
            <a:r>
              <a:rPr lang="fr-FR" sz="1600" dirty="0" err="1">
                <a:solidFill>
                  <a:schemeClr val="bg1"/>
                </a:solidFill>
                <a:effectLst/>
                <a:latin typeface="JetBrains Mono"/>
              </a:rPr>
              <a:t>random</a:t>
            </a:r>
            <a:r>
              <a:rPr lang="fr-FR" sz="1600" dirty="0">
                <a:solidFill>
                  <a:schemeClr val="bg1"/>
                </a:solidFill>
                <a:effectLst/>
                <a:latin typeface="JetBrains Mono"/>
              </a:rPr>
              <a:t> state à une influence majeur sur les modèles, entre autre par rapport à l'</a:t>
            </a:r>
            <a:r>
              <a:rPr lang="fr-FR" sz="1600" dirty="0" err="1">
                <a:solidFill>
                  <a:schemeClr val="bg1"/>
                </a:solidFill>
                <a:effectLst/>
                <a:latin typeface="JetBrains Mono"/>
              </a:rPr>
              <a:t>Overfiting</a:t>
            </a:r>
            <a:r>
              <a:rPr lang="fr-FR" sz="1600" dirty="0">
                <a:solidFill>
                  <a:schemeClr val="bg1"/>
                </a:solidFill>
                <a:effectLst/>
                <a:latin typeface="JetBrains Mono"/>
              </a:rPr>
              <a:t>/</a:t>
            </a:r>
            <a:r>
              <a:rPr lang="fr-FR" sz="1600" dirty="0" err="1">
                <a:solidFill>
                  <a:schemeClr val="bg1"/>
                </a:solidFill>
                <a:effectLst/>
                <a:latin typeface="JetBrains Mono"/>
              </a:rPr>
              <a:t>Underfiting</a:t>
            </a:r>
            <a:r>
              <a:rPr lang="fr-FR" sz="1600" dirty="0">
                <a:solidFill>
                  <a:schemeClr val="bg1"/>
                </a:solidFill>
                <a:effectLst/>
                <a:latin typeface="JetBrains Mono"/>
              </a:rPr>
              <a:t>.</a:t>
            </a:r>
          </a:p>
        </p:txBody>
      </p:sp>
      <p:pic>
        <p:nvPicPr>
          <p:cNvPr id="4" name="Image 3">
            <a:extLst>
              <a:ext uri="{FF2B5EF4-FFF2-40B4-BE49-F238E27FC236}">
                <a16:creationId xmlns:a16="http://schemas.microsoft.com/office/drawing/2014/main" id="{E38A976A-3FF3-B213-EAE3-7B66D1ADCA46}"/>
              </a:ext>
            </a:extLst>
          </p:cNvPr>
          <p:cNvPicPr>
            <a:picLocks noChangeAspect="1"/>
          </p:cNvPicPr>
          <p:nvPr/>
        </p:nvPicPr>
        <p:blipFill>
          <a:blip r:embed="rId4"/>
          <a:stretch>
            <a:fillRect/>
          </a:stretch>
        </p:blipFill>
        <p:spPr>
          <a:xfrm>
            <a:off x="4215886" y="1085425"/>
            <a:ext cx="7772400" cy="947033"/>
          </a:xfrm>
          <a:prstGeom prst="rect">
            <a:avLst/>
          </a:prstGeom>
        </p:spPr>
      </p:pic>
      <p:sp>
        <p:nvSpPr>
          <p:cNvPr id="5" name="ZoneTexte 4">
            <a:extLst>
              <a:ext uri="{FF2B5EF4-FFF2-40B4-BE49-F238E27FC236}">
                <a16:creationId xmlns:a16="http://schemas.microsoft.com/office/drawing/2014/main" id="{8E70733A-092F-D555-7BA9-5EA193432639}"/>
              </a:ext>
            </a:extLst>
          </p:cNvPr>
          <p:cNvSpPr txBox="1"/>
          <p:nvPr/>
        </p:nvSpPr>
        <p:spPr>
          <a:xfrm>
            <a:off x="7394672" y="808424"/>
            <a:ext cx="1414828" cy="276999"/>
          </a:xfrm>
          <a:prstGeom prst="rect">
            <a:avLst/>
          </a:prstGeom>
          <a:noFill/>
        </p:spPr>
        <p:txBody>
          <a:bodyPr wrap="square" rtlCol="0">
            <a:spAutoFit/>
          </a:bodyPr>
          <a:lstStyle/>
          <a:p>
            <a:r>
              <a:rPr lang="fr-FR" sz="1200" dirty="0" err="1"/>
              <a:t>Datasets</a:t>
            </a:r>
            <a:r>
              <a:rPr lang="fr-FR" sz="1200" dirty="0"/>
              <a:t> émission</a:t>
            </a:r>
          </a:p>
        </p:txBody>
      </p:sp>
      <p:sp>
        <p:nvSpPr>
          <p:cNvPr id="6" name="ZoneTexte 5">
            <a:extLst>
              <a:ext uri="{FF2B5EF4-FFF2-40B4-BE49-F238E27FC236}">
                <a16:creationId xmlns:a16="http://schemas.microsoft.com/office/drawing/2014/main" id="{269D9A4B-210F-1067-0E4A-18C51A61846A}"/>
              </a:ext>
            </a:extLst>
          </p:cNvPr>
          <p:cNvSpPr txBox="1"/>
          <p:nvPr/>
        </p:nvSpPr>
        <p:spPr>
          <a:xfrm>
            <a:off x="7193762" y="2171659"/>
            <a:ext cx="1816647" cy="276999"/>
          </a:xfrm>
          <a:prstGeom prst="rect">
            <a:avLst/>
          </a:prstGeom>
          <a:noFill/>
        </p:spPr>
        <p:txBody>
          <a:bodyPr wrap="square" rtlCol="0">
            <a:spAutoFit/>
          </a:bodyPr>
          <a:lstStyle/>
          <a:p>
            <a:r>
              <a:rPr lang="fr-FR" sz="1200" dirty="0" err="1"/>
              <a:t>Datasets</a:t>
            </a:r>
            <a:r>
              <a:rPr lang="fr-FR" sz="1200" dirty="0"/>
              <a:t> Consommation</a:t>
            </a:r>
          </a:p>
        </p:txBody>
      </p:sp>
    </p:spTree>
    <p:extLst>
      <p:ext uri="{BB962C8B-B14F-4D97-AF65-F5344CB8AC3E}">
        <p14:creationId xmlns:p14="http://schemas.microsoft.com/office/powerpoint/2010/main" val="334131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09D39-9264-C0D6-7D60-B715D7A7E367}"/>
              </a:ext>
            </a:extLst>
          </p:cNvPr>
          <p:cNvSpPr>
            <a:spLocks noGrp="1"/>
          </p:cNvSpPr>
          <p:nvPr>
            <p:ph type="title"/>
          </p:nvPr>
        </p:nvSpPr>
        <p:spPr>
          <a:xfrm>
            <a:off x="5536734" y="609600"/>
            <a:ext cx="3737268" cy="1320800"/>
          </a:xfrm>
        </p:spPr>
        <p:txBody>
          <a:bodyPr>
            <a:normAutofit/>
          </a:bodyPr>
          <a:lstStyle/>
          <a:p>
            <a:r>
              <a:rPr lang="fr-FR" dirty="0"/>
              <a:t>Encodage des données </a:t>
            </a:r>
          </a:p>
        </p:txBody>
      </p:sp>
      <p:graphicFrame>
        <p:nvGraphicFramePr>
          <p:cNvPr id="14" name="Espace réservé du contenu 2">
            <a:extLst>
              <a:ext uri="{FF2B5EF4-FFF2-40B4-BE49-F238E27FC236}">
                <a16:creationId xmlns:a16="http://schemas.microsoft.com/office/drawing/2014/main" id="{8B414405-F564-3FEF-2F10-22CF4D474F97}"/>
              </a:ext>
            </a:extLst>
          </p:cNvPr>
          <p:cNvGraphicFramePr>
            <a:graphicFrameLocks noGrp="1"/>
          </p:cNvGraphicFramePr>
          <p:nvPr>
            <p:ph idx="1"/>
            <p:extLst>
              <p:ext uri="{D42A27DB-BD31-4B8C-83A1-F6EECF244321}">
                <p14:modId xmlns:p14="http://schemas.microsoft.com/office/powerpoint/2010/main" val="4152259208"/>
              </p:ext>
            </p:extLst>
          </p:nvPr>
        </p:nvGraphicFramePr>
        <p:xfrm>
          <a:off x="5209563" y="1930401"/>
          <a:ext cx="6786905" cy="411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descr="Une image contenant texte&#10;&#10;Description générée automatiquement">
            <a:extLst>
              <a:ext uri="{FF2B5EF4-FFF2-40B4-BE49-F238E27FC236}">
                <a16:creationId xmlns:a16="http://schemas.microsoft.com/office/drawing/2014/main" id="{2C8FF527-E41F-FF9D-28E1-793BB5FC5B80}"/>
              </a:ext>
            </a:extLst>
          </p:cNvPr>
          <p:cNvPicPr>
            <a:picLocks noChangeAspect="1"/>
          </p:cNvPicPr>
          <p:nvPr/>
        </p:nvPicPr>
        <p:blipFill rotWithShape="1">
          <a:blip r:embed="rId7"/>
          <a:srcRect l="13161" r="40819" b="1"/>
          <a:stretch/>
        </p:blipFill>
        <p:spPr>
          <a:xfrm>
            <a:off x="0" y="0"/>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999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80006-2D22-CF66-0A25-48C7F1E64302}"/>
              </a:ext>
            </a:extLst>
          </p:cNvPr>
          <p:cNvSpPr>
            <a:spLocks noGrp="1"/>
          </p:cNvSpPr>
          <p:nvPr>
            <p:ph type="title"/>
          </p:nvPr>
        </p:nvSpPr>
        <p:spPr>
          <a:xfrm>
            <a:off x="652481" y="1382486"/>
            <a:ext cx="3547581" cy="4093028"/>
          </a:xfrm>
        </p:spPr>
        <p:txBody>
          <a:bodyPr anchor="ctr">
            <a:normAutofit/>
          </a:bodyPr>
          <a:lstStyle/>
          <a:p>
            <a:r>
              <a:rPr lang="fr-FR" sz="4400" dirty="0">
                <a:effectLst/>
                <a:latin typeface="Calibri" panose="020F0502020204030204" pitchFamily="34" charset="0"/>
                <a:cs typeface="Calibri" panose="020F0502020204030204" pitchFamily="34" charset="0"/>
              </a:rPr>
              <a:t>Sommaire</a:t>
            </a:r>
            <a:br>
              <a:rPr lang="fr-FR" sz="4400" dirty="0">
                <a:effectLst/>
                <a:latin typeface="Calibri" panose="020F0502020204030204" pitchFamily="34" charset="0"/>
                <a:cs typeface="Calibri" panose="020F0502020204030204" pitchFamily="34" charset="0"/>
              </a:rPr>
            </a:br>
            <a:br>
              <a:rPr lang="fr-FR" sz="4400" dirty="0">
                <a:effectLst/>
                <a:latin typeface="Calibri" panose="020F0502020204030204" pitchFamily="34" charset="0"/>
                <a:cs typeface="Calibri" panose="020F0502020204030204" pitchFamily="34" charset="0"/>
              </a:rPr>
            </a:br>
            <a:br>
              <a:rPr lang="fr-FR" sz="4400" dirty="0">
                <a:effectLst/>
                <a:latin typeface="DIN Condensed" pitchFamily="2" charset="0"/>
              </a:rPr>
            </a:br>
            <a:endParaRPr lang="fr-FR" sz="4400" dirty="0"/>
          </a:p>
        </p:txBody>
      </p:sp>
      <p:graphicFrame>
        <p:nvGraphicFramePr>
          <p:cNvPr id="5" name="Espace réservé du contenu 2">
            <a:extLst>
              <a:ext uri="{FF2B5EF4-FFF2-40B4-BE49-F238E27FC236}">
                <a16:creationId xmlns:a16="http://schemas.microsoft.com/office/drawing/2014/main" id="{1C180F92-C9A1-1424-3BA0-A891B031ED74}"/>
              </a:ext>
            </a:extLst>
          </p:cNvPr>
          <p:cNvGraphicFramePr>
            <a:graphicFrameLocks noGrp="1"/>
          </p:cNvGraphicFramePr>
          <p:nvPr>
            <p:ph idx="1"/>
            <p:extLst>
              <p:ext uri="{D42A27DB-BD31-4B8C-83A1-F6EECF244321}">
                <p14:modId xmlns:p14="http://schemas.microsoft.com/office/powerpoint/2010/main" val="1044508130"/>
              </p:ext>
            </p:extLst>
          </p:nvPr>
        </p:nvGraphicFramePr>
        <p:xfrm>
          <a:off x="4916553" y="944563"/>
          <a:ext cx="6628804" cy="4725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01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77334" y="609600"/>
            <a:ext cx="8596668" cy="1320800"/>
          </a:xfrm>
        </p:spPr>
        <p:txBody>
          <a:bodyPr anchor="t">
            <a:normAutofit/>
          </a:bodyPr>
          <a:lstStyle/>
          <a:p>
            <a:pPr>
              <a:lnSpc>
                <a:spcPct val="90000"/>
              </a:lnSpc>
            </a:pPr>
            <a:r>
              <a:rPr lang="fr-FR" sz="3100" dirty="0">
                <a:effectLst/>
                <a:latin typeface="JetBrains Mono"/>
              </a:rPr>
              <a:t>Test des modèles et recherche des hyperparamètres</a:t>
            </a:r>
            <a:br>
              <a:rPr lang="fr-FR" sz="3100" dirty="0">
                <a:effectLst/>
                <a:latin typeface="JetBrains Mono"/>
              </a:rPr>
            </a:br>
            <a:endParaRPr lang="fr-FR" sz="3100" dirty="0"/>
          </a:p>
        </p:txBody>
      </p:sp>
      <p:sp>
        <p:nvSpPr>
          <p:cNvPr id="3" name="Espace réservé du contenu 2">
            <a:extLst>
              <a:ext uri="{FF2B5EF4-FFF2-40B4-BE49-F238E27FC236}">
                <a16:creationId xmlns:a16="http://schemas.microsoft.com/office/drawing/2014/main" id="{E577BCEA-A657-EBF2-C221-4C71766E526A}"/>
              </a:ext>
            </a:extLst>
          </p:cNvPr>
          <p:cNvSpPr>
            <a:spLocks noGrp="1"/>
          </p:cNvSpPr>
          <p:nvPr>
            <p:ph idx="1"/>
          </p:nvPr>
        </p:nvSpPr>
        <p:spPr>
          <a:xfrm>
            <a:off x="677334" y="2160589"/>
            <a:ext cx="3957349" cy="3749323"/>
          </a:xfrm>
        </p:spPr>
        <p:txBody>
          <a:bodyPr>
            <a:normAutofit/>
          </a:bodyPr>
          <a:lstStyle/>
          <a:p>
            <a:r>
              <a:rPr lang="fr-FR" b="1" dirty="0" err="1"/>
              <a:t>Dummy</a:t>
            </a:r>
            <a:r>
              <a:rPr lang="fr-FR" b="1" dirty="0"/>
              <a:t> </a:t>
            </a:r>
            <a:r>
              <a:rPr lang="fr-FR" b="1" dirty="0" err="1"/>
              <a:t>regressor</a:t>
            </a:r>
            <a:endParaRPr lang="fr-FR" b="1" dirty="0"/>
          </a:p>
          <a:p>
            <a:pPr marL="0" indent="0">
              <a:buNone/>
            </a:pPr>
            <a:r>
              <a:rPr lang="fr-FR" dirty="0">
                <a:effectLst/>
                <a:latin typeface="JetBrains Mono"/>
              </a:rPr>
              <a:t>Le </a:t>
            </a:r>
            <a:r>
              <a:rPr lang="fr-FR" dirty="0" err="1">
                <a:effectLst/>
                <a:latin typeface="JetBrains Mono"/>
              </a:rPr>
              <a:t>DummyRegressor</a:t>
            </a:r>
            <a:r>
              <a:rPr lang="fr-FR" dirty="0">
                <a:effectLst/>
                <a:latin typeface="JetBrains Mono"/>
              </a:rPr>
              <a:t> prédit toujours la moyenne des objectifs d'entraînement.</a:t>
            </a:r>
            <a:br>
              <a:rPr lang="fr-FR" dirty="0">
                <a:effectLst/>
                <a:latin typeface="JetBrains Mono"/>
              </a:rPr>
            </a:br>
            <a:br>
              <a:rPr lang="fr-FR" dirty="0">
                <a:effectLst/>
                <a:latin typeface="JetBrains Mono"/>
              </a:rPr>
            </a:br>
            <a:r>
              <a:rPr lang="fr-FR" dirty="0">
                <a:effectLst/>
                <a:latin typeface="JetBrains Mono"/>
              </a:rPr>
              <a:t>Ce </a:t>
            </a:r>
            <a:r>
              <a:rPr lang="fr-FR" dirty="0" err="1">
                <a:effectLst/>
                <a:latin typeface="JetBrains Mono"/>
              </a:rPr>
              <a:t>régresseur</a:t>
            </a:r>
            <a:r>
              <a:rPr lang="fr-FR" dirty="0">
                <a:effectLst/>
                <a:latin typeface="JetBrains Mono"/>
              </a:rPr>
              <a:t> est utile comme simple référence à comparer avec d'autres </a:t>
            </a:r>
            <a:r>
              <a:rPr lang="fr-FR" dirty="0" err="1">
                <a:effectLst/>
                <a:latin typeface="JetBrains Mono"/>
              </a:rPr>
              <a:t>régresseurs</a:t>
            </a:r>
            <a:r>
              <a:rPr lang="fr-FR" dirty="0">
                <a:effectLst/>
                <a:latin typeface="JetBrains Mono"/>
              </a:rPr>
              <a:t> (réels). Il ne doit pas être utilisé pour de vrais problèmes.</a:t>
            </a:r>
          </a:p>
          <a:p>
            <a:pPr marL="0" indent="0">
              <a:buNone/>
            </a:pPr>
            <a:endParaRPr lang="fr-FR" dirty="0"/>
          </a:p>
        </p:txBody>
      </p:sp>
      <p:pic>
        <p:nvPicPr>
          <p:cNvPr id="8" name="Image 7" descr="Une image contenant texte&#10;&#10;Description générée automatiquement">
            <a:extLst>
              <a:ext uri="{FF2B5EF4-FFF2-40B4-BE49-F238E27FC236}">
                <a16:creationId xmlns:a16="http://schemas.microsoft.com/office/drawing/2014/main" id="{14030807-969C-D966-549C-4438BB6F57EE}"/>
              </a:ext>
            </a:extLst>
          </p:cNvPr>
          <p:cNvPicPr>
            <a:picLocks noChangeAspect="1"/>
          </p:cNvPicPr>
          <p:nvPr/>
        </p:nvPicPr>
        <p:blipFill>
          <a:blip r:embed="rId2"/>
          <a:stretch>
            <a:fillRect/>
          </a:stretch>
        </p:blipFill>
        <p:spPr>
          <a:xfrm>
            <a:off x="4987137" y="2159331"/>
            <a:ext cx="4204989" cy="3080154"/>
          </a:xfrm>
          <a:prstGeom prst="rect">
            <a:avLst/>
          </a:prstGeom>
        </p:spPr>
      </p:pic>
    </p:spTree>
    <p:extLst>
      <p:ext uri="{BB962C8B-B14F-4D97-AF65-F5344CB8AC3E}">
        <p14:creationId xmlns:p14="http://schemas.microsoft.com/office/powerpoint/2010/main" val="364282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77334" y="609600"/>
            <a:ext cx="8596668" cy="1320800"/>
          </a:xfrm>
        </p:spPr>
        <p:txBody>
          <a:bodyPr vert="horz" lIns="91440" tIns="45720" rIns="91440" bIns="45720" rtlCol="0" anchor="t">
            <a:normAutofit/>
          </a:bodyPr>
          <a:lstStyle/>
          <a:p>
            <a:pPr>
              <a:lnSpc>
                <a:spcPct val="90000"/>
              </a:lnSpc>
            </a:pPr>
            <a:r>
              <a:rPr lang="en-US" sz="2800" dirty="0">
                <a:effectLst/>
              </a:rPr>
              <a:t>Test des </a:t>
            </a:r>
            <a:r>
              <a:rPr lang="en-US" sz="2800" dirty="0" err="1"/>
              <a:t>modèles</a:t>
            </a:r>
            <a:r>
              <a:rPr lang="en-US" sz="2800" dirty="0">
                <a:effectLst/>
              </a:rPr>
              <a:t> et recherche des </a:t>
            </a:r>
            <a:r>
              <a:rPr lang="en-US" sz="2800" dirty="0" err="1">
                <a:effectLst/>
              </a:rPr>
              <a:t>hyperparamètres</a:t>
            </a:r>
            <a:br>
              <a:rPr lang="en-US" sz="2800" dirty="0">
                <a:effectLst/>
              </a:rPr>
            </a:br>
            <a:endParaRPr lang="en-US" sz="2800" dirty="0"/>
          </a:p>
        </p:txBody>
      </p:sp>
      <p:pic>
        <p:nvPicPr>
          <p:cNvPr id="10" name="Image 9" descr="Une image contenant texte&#10;&#10;Description générée automatiquement">
            <a:extLst>
              <a:ext uri="{FF2B5EF4-FFF2-40B4-BE49-F238E27FC236}">
                <a16:creationId xmlns:a16="http://schemas.microsoft.com/office/drawing/2014/main" id="{B4C25346-0919-F52F-A3FE-79DA7EFC55A3}"/>
              </a:ext>
            </a:extLst>
          </p:cNvPr>
          <p:cNvPicPr>
            <a:picLocks noChangeAspect="1"/>
          </p:cNvPicPr>
          <p:nvPr/>
        </p:nvPicPr>
        <p:blipFill>
          <a:blip r:embed="rId2"/>
          <a:stretch>
            <a:fillRect/>
          </a:stretch>
        </p:blipFill>
        <p:spPr>
          <a:xfrm>
            <a:off x="677332" y="1678711"/>
            <a:ext cx="3150527" cy="1378355"/>
          </a:xfrm>
          <a:prstGeom prst="rect">
            <a:avLst/>
          </a:prstGeom>
        </p:spPr>
      </p:pic>
      <p:sp>
        <p:nvSpPr>
          <p:cNvPr id="13" name="Espace réservé du contenu 2">
            <a:extLst>
              <a:ext uri="{FF2B5EF4-FFF2-40B4-BE49-F238E27FC236}">
                <a16:creationId xmlns:a16="http://schemas.microsoft.com/office/drawing/2014/main" id="{906E7E19-A65F-E913-E80A-E9E98AD7651F}"/>
              </a:ext>
            </a:extLst>
          </p:cNvPr>
          <p:cNvSpPr txBox="1">
            <a:spLocks/>
          </p:cNvSpPr>
          <p:nvPr/>
        </p:nvSpPr>
        <p:spPr>
          <a:xfrm>
            <a:off x="4056463" y="1678711"/>
            <a:ext cx="521753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t>Régression</a:t>
            </a:r>
            <a:r>
              <a:rPr lang="en-US" b="1" dirty="0"/>
              <a:t> </a:t>
            </a:r>
            <a:r>
              <a:rPr lang="en-US" b="1" dirty="0" err="1"/>
              <a:t>linéaire</a:t>
            </a:r>
            <a:endParaRPr lang="en-US" b="1" dirty="0"/>
          </a:p>
          <a:p>
            <a:pPr marL="0" indent="0">
              <a:buNone/>
            </a:pPr>
            <a:r>
              <a:rPr lang="en-US" dirty="0"/>
              <a:t>La </a:t>
            </a:r>
            <a:r>
              <a:rPr lang="en-US" dirty="0" err="1"/>
              <a:t>régression</a:t>
            </a:r>
            <a:r>
              <a:rPr lang="en-US" dirty="0"/>
              <a:t> </a:t>
            </a:r>
            <a:r>
              <a:rPr lang="en-US" dirty="0" err="1"/>
              <a:t>linéaire</a:t>
            </a:r>
            <a:r>
              <a:rPr lang="en-US" dirty="0"/>
              <a:t> </a:t>
            </a:r>
            <a:r>
              <a:rPr lang="en-US" dirty="0" err="1"/>
              <a:t>fournit</a:t>
            </a:r>
            <a:r>
              <a:rPr lang="en-US" dirty="0"/>
              <a:t> </a:t>
            </a:r>
            <a:r>
              <a:rPr lang="en-US" dirty="0" err="1"/>
              <a:t>une</a:t>
            </a:r>
            <a:r>
              <a:rPr lang="en-US" dirty="0"/>
              <a:t> relation </a:t>
            </a:r>
            <a:r>
              <a:rPr lang="en-US" dirty="0" err="1"/>
              <a:t>linéaire</a:t>
            </a:r>
            <a:r>
              <a:rPr lang="en-US" dirty="0"/>
              <a:t> entre </a:t>
            </a:r>
            <a:r>
              <a:rPr lang="en-US" dirty="0" err="1"/>
              <a:t>une</a:t>
            </a:r>
            <a:r>
              <a:rPr lang="en-US" dirty="0"/>
              <a:t> variable </a:t>
            </a:r>
            <a:r>
              <a:rPr lang="en-US" dirty="0" err="1"/>
              <a:t>indépendante</a:t>
            </a:r>
            <a:r>
              <a:rPr lang="en-US" dirty="0"/>
              <a:t> et </a:t>
            </a:r>
            <a:r>
              <a:rPr lang="en-US" dirty="0" err="1"/>
              <a:t>une</a:t>
            </a:r>
            <a:r>
              <a:rPr lang="en-US" dirty="0"/>
              <a:t> variable </a:t>
            </a:r>
            <a:r>
              <a:rPr lang="en-US" dirty="0" err="1"/>
              <a:t>dépendante</a:t>
            </a:r>
            <a:r>
              <a:rPr lang="en-US" dirty="0"/>
              <a:t> pour </a:t>
            </a:r>
            <a:r>
              <a:rPr lang="en-US" dirty="0" err="1"/>
              <a:t>prédire</a:t>
            </a:r>
            <a:r>
              <a:rPr lang="en-US" dirty="0"/>
              <a:t> le </a:t>
            </a:r>
            <a:r>
              <a:rPr lang="en-US" dirty="0" err="1"/>
              <a:t>résultat</a:t>
            </a:r>
            <a:r>
              <a:rPr lang="en-US" dirty="0"/>
              <a:t> des </a:t>
            </a:r>
            <a:r>
              <a:rPr lang="en-US" dirty="0" err="1"/>
              <a:t>événements</a:t>
            </a:r>
            <a:r>
              <a:rPr lang="en-US" dirty="0"/>
              <a:t> </a:t>
            </a:r>
            <a:r>
              <a:rPr lang="en-US" dirty="0" err="1"/>
              <a:t>futurs</a:t>
            </a:r>
            <a:r>
              <a:rPr lang="en-US" dirty="0"/>
              <a:t>. </a:t>
            </a:r>
          </a:p>
          <a:p>
            <a:pPr marL="0" indent="0"/>
            <a:endParaRPr lang="en-US" dirty="0"/>
          </a:p>
        </p:txBody>
      </p:sp>
      <p:pic>
        <p:nvPicPr>
          <p:cNvPr id="12" name="Image 11" descr="Une image contenant texte&#10;&#10;Description générée automatiquement">
            <a:extLst>
              <a:ext uri="{FF2B5EF4-FFF2-40B4-BE49-F238E27FC236}">
                <a16:creationId xmlns:a16="http://schemas.microsoft.com/office/drawing/2014/main" id="{7DC56CCA-54E2-5443-141A-DFC6758BBDBD}"/>
              </a:ext>
            </a:extLst>
          </p:cNvPr>
          <p:cNvPicPr>
            <a:picLocks noChangeAspect="1"/>
          </p:cNvPicPr>
          <p:nvPr/>
        </p:nvPicPr>
        <p:blipFill>
          <a:blip r:embed="rId3"/>
          <a:stretch>
            <a:fillRect/>
          </a:stretch>
        </p:blipFill>
        <p:spPr>
          <a:xfrm>
            <a:off x="677332" y="3057066"/>
            <a:ext cx="3150527" cy="929405"/>
          </a:xfrm>
          <a:prstGeom prst="rect">
            <a:avLst/>
          </a:prstGeom>
        </p:spPr>
      </p:pic>
    </p:spTree>
    <p:extLst>
      <p:ext uri="{BB962C8B-B14F-4D97-AF65-F5344CB8AC3E}">
        <p14:creationId xmlns:p14="http://schemas.microsoft.com/office/powerpoint/2010/main" val="2347678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77334" y="609600"/>
            <a:ext cx="8596668" cy="1320800"/>
          </a:xfrm>
        </p:spPr>
        <p:txBody>
          <a:bodyPr>
            <a:normAutofit/>
          </a:bodyPr>
          <a:lstStyle/>
          <a:p>
            <a:pPr>
              <a:lnSpc>
                <a:spcPct val="90000"/>
              </a:lnSpc>
            </a:pPr>
            <a:r>
              <a:rPr lang="fr-FR" sz="3100">
                <a:effectLst/>
                <a:latin typeface="JetBrains Mono"/>
              </a:rPr>
              <a:t>Test des modèles et recherche des hyperparamètres</a:t>
            </a:r>
            <a:br>
              <a:rPr lang="fr-FR" sz="3100">
                <a:effectLst/>
                <a:latin typeface="JetBrains Mono"/>
              </a:rPr>
            </a:br>
            <a:endParaRPr lang="fr-FR" sz="3100"/>
          </a:p>
        </p:txBody>
      </p:sp>
      <p:sp>
        <p:nvSpPr>
          <p:cNvPr id="3" name="Espace réservé du contenu 2">
            <a:extLst>
              <a:ext uri="{FF2B5EF4-FFF2-40B4-BE49-F238E27FC236}">
                <a16:creationId xmlns:a16="http://schemas.microsoft.com/office/drawing/2014/main" id="{E577BCEA-A657-EBF2-C221-4C71766E526A}"/>
              </a:ext>
            </a:extLst>
          </p:cNvPr>
          <p:cNvSpPr>
            <a:spLocks noGrp="1"/>
          </p:cNvSpPr>
          <p:nvPr>
            <p:ph idx="1"/>
          </p:nvPr>
        </p:nvSpPr>
        <p:spPr>
          <a:xfrm>
            <a:off x="416874" y="1584543"/>
            <a:ext cx="4414801" cy="3880773"/>
          </a:xfrm>
        </p:spPr>
        <p:txBody>
          <a:bodyPr>
            <a:normAutofit/>
          </a:bodyPr>
          <a:lstStyle/>
          <a:p>
            <a:pPr>
              <a:lnSpc>
                <a:spcPct val="90000"/>
              </a:lnSpc>
            </a:pPr>
            <a:r>
              <a:rPr lang="fr-FR" sz="1400" b="1" dirty="0" err="1"/>
              <a:t>Elastic</a:t>
            </a:r>
            <a:r>
              <a:rPr lang="fr-FR" sz="1400" b="1" dirty="0"/>
              <a:t> Net</a:t>
            </a:r>
          </a:p>
          <a:p>
            <a:pPr marL="0" indent="0">
              <a:lnSpc>
                <a:spcPct val="90000"/>
              </a:lnSpc>
              <a:buNone/>
            </a:pPr>
            <a:r>
              <a:rPr lang="fr-FR" sz="1400" dirty="0">
                <a:effectLst/>
              </a:rPr>
              <a:t>L'</a:t>
            </a:r>
            <a:r>
              <a:rPr lang="fr-FR" sz="1400" dirty="0" err="1">
                <a:effectLst/>
              </a:rPr>
              <a:t>Elastic</a:t>
            </a:r>
            <a:r>
              <a:rPr lang="fr-FR" sz="1400" dirty="0">
                <a:effectLst/>
              </a:rPr>
              <a:t> Net combine les avantages de Ridge et Lasso. </a:t>
            </a:r>
          </a:p>
          <a:p>
            <a:pPr marL="0" indent="0">
              <a:lnSpc>
                <a:spcPct val="90000"/>
              </a:lnSpc>
              <a:buNone/>
            </a:pPr>
            <a:r>
              <a:rPr lang="fr-FR" sz="1400" dirty="0">
                <a:effectLst/>
              </a:rPr>
              <a:t>Ridge permet d'éviter le surapprentissage</a:t>
            </a:r>
          </a:p>
          <a:p>
            <a:pPr marL="0" indent="0">
              <a:lnSpc>
                <a:spcPct val="90000"/>
              </a:lnSpc>
              <a:buNone/>
            </a:pPr>
            <a:r>
              <a:rPr lang="fr-FR" sz="1400" dirty="0">
                <a:effectLst/>
              </a:rPr>
              <a:t>Lasso peut engendrer un modèle instable</a:t>
            </a:r>
          </a:p>
          <a:p>
            <a:pPr marL="0" indent="0">
              <a:lnSpc>
                <a:spcPct val="90000"/>
              </a:lnSpc>
              <a:buNone/>
            </a:pPr>
            <a:br>
              <a:rPr lang="fr-FR" sz="1400" dirty="0">
                <a:effectLst/>
              </a:rPr>
            </a:br>
            <a:r>
              <a:rPr lang="fr-FR" sz="1400" dirty="0">
                <a:effectLst/>
              </a:rPr>
              <a:t>La capacité de sélection de variables du LASSO est conservée (coefficients nuls) : exclusion des variables non pertinentes</a:t>
            </a:r>
          </a:p>
          <a:p>
            <a:pPr marL="0" indent="0">
              <a:lnSpc>
                <a:spcPct val="90000"/>
              </a:lnSpc>
              <a:buNone/>
            </a:pPr>
            <a:r>
              <a:rPr lang="fr-FR" sz="1400" dirty="0">
                <a:effectLst/>
              </a:rPr>
              <a:t>Groupe de variables prédictives corrélées, partage des poids (comme Ridge) et non plus sélection arbitraire.</a:t>
            </a:r>
            <a:br>
              <a:rPr lang="fr-FR" sz="1400" dirty="0">
                <a:effectLst/>
              </a:rPr>
            </a:br>
            <a:br>
              <a:rPr lang="fr-FR" sz="1400" dirty="0">
                <a:effectLst/>
              </a:rPr>
            </a:br>
            <a:r>
              <a:rPr lang="fr-FR" sz="1400" dirty="0">
                <a:effectLst/>
              </a:rPr>
              <a:t>Cela donne une solution plus stable que lasso, et dans lequel les variables corrélés pertinentes reçoivent un poids identique (Ridge)</a:t>
            </a:r>
          </a:p>
          <a:p>
            <a:pPr marL="0" indent="0">
              <a:lnSpc>
                <a:spcPct val="90000"/>
              </a:lnSpc>
              <a:buNone/>
            </a:pPr>
            <a:endParaRPr lang="fr-FR" sz="1400" dirty="0"/>
          </a:p>
        </p:txBody>
      </p:sp>
      <p:pic>
        <p:nvPicPr>
          <p:cNvPr id="20" name="Image 19">
            <a:extLst>
              <a:ext uri="{FF2B5EF4-FFF2-40B4-BE49-F238E27FC236}">
                <a16:creationId xmlns:a16="http://schemas.microsoft.com/office/drawing/2014/main" id="{09EF0126-16E2-8B33-9AA4-D309E4453C30}"/>
              </a:ext>
            </a:extLst>
          </p:cNvPr>
          <p:cNvPicPr>
            <a:picLocks noChangeAspect="1"/>
          </p:cNvPicPr>
          <p:nvPr/>
        </p:nvPicPr>
        <p:blipFill rotWithShape="1">
          <a:blip r:embed="rId2"/>
          <a:srcRect l="17779" r="2702" b="-7"/>
          <a:stretch/>
        </p:blipFill>
        <p:spPr>
          <a:xfrm>
            <a:off x="7411668" y="1731993"/>
            <a:ext cx="2391511" cy="2345986"/>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29EF6193-F808-2BDF-C4D2-071F7BD19E9A}"/>
              </a:ext>
            </a:extLst>
          </p:cNvPr>
          <p:cNvPicPr>
            <a:picLocks noChangeAspect="1"/>
          </p:cNvPicPr>
          <p:nvPr/>
        </p:nvPicPr>
        <p:blipFill rotWithShape="1">
          <a:blip r:embed="rId3"/>
          <a:srcRect l="9643" r="21289" b="-4"/>
          <a:stretch/>
        </p:blipFill>
        <p:spPr>
          <a:xfrm>
            <a:off x="4831675" y="1731993"/>
            <a:ext cx="2391510" cy="2345986"/>
          </a:xfrm>
          <a:prstGeom prst="rect">
            <a:avLst/>
          </a:prstGeom>
        </p:spPr>
      </p:pic>
      <p:sp>
        <p:nvSpPr>
          <p:cNvPr id="25" name="Isosceles Triangle 8">
            <a:extLst>
              <a:ext uri="{FF2B5EF4-FFF2-40B4-BE49-F238E27FC236}">
                <a16:creationId xmlns:a16="http://schemas.microsoft.com/office/drawing/2014/main" id="{57C8A51B-5F07-47EB-9EE5-47BBC6BE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Image 5" descr="Une image contenant texte&#10;&#10;Description générée automatiquement">
            <a:extLst>
              <a:ext uri="{FF2B5EF4-FFF2-40B4-BE49-F238E27FC236}">
                <a16:creationId xmlns:a16="http://schemas.microsoft.com/office/drawing/2014/main" id="{ABF5D80D-29CA-F74B-EC06-CA3B36832E2E}"/>
              </a:ext>
            </a:extLst>
          </p:cNvPr>
          <p:cNvPicPr>
            <a:picLocks noChangeAspect="1"/>
          </p:cNvPicPr>
          <p:nvPr/>
        </p:nvPicPr>
        <p:blipFill rotWithShape="1">
          <a:blip r:embed="rId4"/>
          <a:srcRect r="32918" b="1"/>
          <a:stretch/>
        </p:blipFill>
        <p:spPr>
          <a:xfrm>
            <a:off x="4831675" y="4225429"/>
            <a:ext cx="3953266" cy="1826881"/>
          </a:xfrm>
          <a:prstGeom prst="rect">
            <a:avLst/>
          </a:prstGeom>
        </p:spPr>
      </p:pic>
    </p:spTree>
    <p:extLst>
      <p:ext uri="{BB962C8B-B14F-4D97-AF65-F5344CB8AC3E}">
        <p14:creationId xmlns:p14="http://schemas.microsoft.com/office/powerpoint/2010/main" val="331028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343484" y="609600"/>
            <a:ext cx="2930518" cy="1320800"/>
          </a:xfrm>
        </p:spPr>
        <p:txBody>
          <a:bodyPr vert="horz" lIns="91440" tIns="45720" rIns="91440" bIns="45720" rtlCol="0" anchor="ctr">
            <a:normAutofit/>
          </a:bodyPr>
          <a:lstStyle/>
          <a:p>
            <a:pPr>
              <a:lnSpc>
                <a:spcPct val="90000"/>
              </a:lnSpc>
            </a:pPr>
            <a:r>
              <a:rPr lang="en-US" sz="2000">
                <a:effectLst/>
              </a:rPr>
              <a:t>Test des modèles et recherche des hyperparamètres</a:t>
            </a:r>
            <a:br>
              <a:rPr lang="en-US" sz="2000">
                <a:effectLst/>
              </a:rPr>
            </a:br>
            <a:endParaRPr lang="en-US" sz="2000"/>
          </a:p>
        </p:txBody>
      </p:sp>
      <p:pic>
        <p:nvPicPr>
          <p:cNvPr id="16" name="Image 15" descr="Une image contenant texte&#10;&#10;Description générée automatiquement">
            <a:extLst>
              <a:ext uri="{FF2B5EF4-FFF2-40B4-BE49-F238E27FC236}">
                <a16:creationId xmlns:a16="http://schemas.microsoft.com/office/drawing/2014/main" id="{8533EAAD-B320-E6F8-11FF-7794722D5404}"/>
              </a:ext>
            </a:extLst>
          </p:cNvPr>
          <p:cNvPicPr>
            <a:picLocks noChangeAspect="1"/>
          </p:cNvPicPr>
          <p:nvPr/>
        </p:nvPicPr>
        <p:blipFill>
          <a:blip r:embed="rId2"/>
          <a:stretch>
            <a:fillRect/>
          </a:stretch>
        </p:blipFill>
        <p:spPr>
          <a:xfrm>
            <a:off x="677333" y="637796"/>
            <a:ext cx="2596281" cy="2018607"/>
          </a:xfrm>
          <a:prstGeom prst="rect">
            <a:avLst/>
          </a:prstGeom>
        </p:spPr>
      </p:pic>
      <p:pic>
        <p:nvPicPr>
          <p:cNvPr id="22" name="Image 21">
            <a:extLst>
              <a:ext uri="{FF2B5EF4-FFF2-40B4-BE49-F238E27FC236}">
                <a16:creationId xmlns:a16="http://schemas.microsoft.com/office/drawing/2014/main" id="{82991FA6-976B-4870-A0F8-AFA4FDD5C3EE}"/>
              </a:ext>
            </a:extLst>
          </p:cNvPr>
          <p:cNvPicPr>
            <a:picLocks noChangeAspect="1"/>
          </p:cNvPicPr>
          <p:nvPr/>
        </p:nvPicPr>
        <p:blipFill>
          <a:blip r:embed="rId3"/>
          <a:stretch>
            <a:fillRect/>
          </a:stretch>
        </p:blipFill>
        <p:spPr>
          <a:xfrm>
            <a:off x="3502213" y="634550"/>
            <a:ext cx="2596281" cy="2025098"/>
          </a:xfrm>
          <a:prstGeom prst="rect">
            <a:avLst/>
          </a:prstGeom>
        </p:spPr>
      </p:pic>
      <p:sp>
        <p:nvSpPr>
          <p:cNvPr id="13" name="Espace réservé du contenu 2">
            <a:extLst>
              <a:ext uri="{FF2B5EF4-FFF2-40B4-BE49-F238E27FC236}">
                <a16:creationId xmlns:a16="http://schemas.microsoft.com/office/drawing/2014/main" id="{906E7E19-A65F-E913-E80A-E9E98AD7651F}"/>
              </a:ext>
            </a:extLst>
          </p:cNvPr>
          <p:cNvSpPr txBox="1">
            <a:spLocks/>
          </p:cNvSpPr>
          <p:nvPr/>
        </p:nvSpPr>
        <p:spPr>
          <a:xfrm>
            <a:off x="6343484" y="2160589"/>
            <a:ext cx="2930517" cy="388077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en-US" sz="1700" b="1" dirty="0">
                <a:effectLst/>
              </a:rPr>
              <a:t>KNN</a:t>
            </a:r>
            <a:endParaRPr lang="en-US" sz="1700" b="1" dirty="0"/>
          </a:p>
          <a:p>
            <a:pPr marL="0" indent="0">
              <a:lnSpc>
                <a:spcPct val="90000"/>
              </a:lnSpc>
              <a:buNone/>
            </a:pPr>
            <a:r>
              <a:rPr lang="en-US" sz="1700" dirty="0">
                <a:effectLst/>
              </a:rPr>
              <a:t>k-Nearest </a:t>
            </a:r>
            <a:r>
              <a:rPr lang="en-US" sz="1700" dirty="0" err="1">
                <a:effectLst/>
              </a:rPr>
              <a:t>Neighbours</a:t>
            </a:r>
            <a:r>
              <a:rPr lang="en-US" sz="1700" dirty="0">
                <a:effectLst/>
              </a:rPr>
              <a:t> (k-NN </a:t>
            </a:r>
            <a:r>
              <a:rPr lang="en-US" sz="1700" dirty="0" err="1">
                <a:effectLst/>
              </a:rPr>
              <a:t>voire</a:t>
            </a:r>
            <a:r>
              <a:rPr lang="en-US" sz="1700" dirty="0">
                <a:effectLst/>
              </a:rPr>
              <a:t> KNN </a:t>
            </a:r>
            <a:r>
              <a:rPr lang="en-US" sz="1700" dirty="0" err="1">
                <a:effectLst/>
              </a:rPr>
              <a:t>ou</a:t>
            </a:r>
            <a:r>
              <a:rPr lang="en-US" sz="1700" dirty="0">
                <a:effectLst/>
              </a:rPr>
              <a:t> </a:t>
            </a:r>
            <a:r>
              <a:rPr lang="en-US" sz="1700" dirty="0" err="1">
                <a:effectLst/>
              </a:rPr>
              <a:t>méthode</a:t>
            </a:r>
            <a:r>
              <a:rPr lang="en-US" sz="1700" dirty="0">
                <a:effectLst/>
              </a:rPr>
              <a:t> des k plus </a:t>
            </a:r>
            <a:r>
              <a:rPr lang="en-US" sz="1700" dirty="0" err="1">
                <a:effectLst/>
              </a:rPr>
              <a:t>proches</a:t>
            </a:r>
            <a:r>
              <a:rPr lang="en-US" sz="1700" dirty="0">
                <a:effectLst/>
              </a:rPr>
              <a:t> </a:t>
            </a:r>
            <a:r>
              <a:rPr lang="en-US" sz="1700" dirty="0" err="1">
                <a:effectLst/>
              </a:rPr>
              <a:t>voisins</a:t>
            </a:r>
            <a:r>
              <a:rPr lang="en-US" sz="1700" dirty="0">
                <a:effectLst/>
              </a:rPr>
              <a:t>) : k-NN </a:t>
            </a:r>
            <a:r>
              <a:rPr lang="en-US" sz="1700" dirty="0" err="1">
                <a:effectLst/>
              </a:rPr>
              <a:t>est</a:t>
            </a:r>
            <a:r>
              <a:rPr lang="en-US" sz="1700" dirty="0">
                <a:effectLst/>
              </a:rPr>
              <a:t> un </a:t>
            </a:r>
            <a:r>
              <a:rPr lang="en-US" sz="1700" dirty="0" err="1">
                <a:effectLst/>
              </a:rPr>
              <a:t>algorithme</a:t>
            </a:r>
            <a:r>
              <a:rPr lang="en-US" sz="1700" dirty="0">
                <a:effectLst/>
              </a:rPr>
              <a:t> standard de classification qui repose </a:t>
            </a:r>
            <a:r>
              <a:rPr lang="en-US" sz="1700" dirty="0" err="1">
                <a:effectLst/>
              </a:rPr>
              <a:t>exclusivement</a:t>
            </a:r>
            <a:r>
              <a:rPr lang="en-US" sz="1700" dirty="0">
                <a:effectLst/>
              </a:rPr>
              <a:t> sur le </a:t>
            </a:r>
            <a:r>
              <a:rPr lang="en-US" sz="1700" dirty="0" err="1">
                <a:effectLst/>
              </a:rPr>
              <a:t>choix</a:t>
            </a:r>
            <a:r>
              <a:rPr lang="en-US" sz="1700" dirty="0">
                <a:effectLst/>
              </a:rPr>
              <a:t> de la </a:t>
            </a:r>
            <a:r>
              <a:rPr lang="en-US" sz="1700" dirty="0" err="1">
                <a:effectLst/>
              </a:rPr>
              <a:t>métrique</a:t>
            </a:r>
            <a:r>
              <a:rPr lang="en-US" sz="1700" dirty="0">
                <a:effectLst/>
              </a:rPr>
              <a:t> de classification. </a:t>
            </a:r>
          </a:p>
          <a:p>
            <a:pPr marL="0" indent="0">
              <a:lnSpc>
                <a:spcPct val="90000"/>
              </a:lnSpc>
              <a:buNone/>
            </a:pPr>
            <a:r>
              <a:rPr lang="en-US" sz="1700" dirty="0">
                <a:effectLst/>
              </a:rPr>
              <a:t>Il </a:t>
            </a:r>
            <a:r>
              <a:rPr lang="en-US" sz="1700" dirty="0" err="1">
                <a:effectLst/>
              </a:rPr>
              <a:t>est</a:t>
            </a:r>
            <a:r>
              <a:rPr lang="en-US" sz="1700" dirty="0">
                <a:effectLst/>
              </a:rPr>
              <a:t> « non </a:t>
            </a:r>
            <a:r>
              <a:rPr lang="en-US" sz="1700" dirty="0" err="1">
                <a:effectLst/>
              </a:rPr>
              <a:t>paramétrique</a:t>
            </a:r>
            <a:r>
              <a:rPr lang="en-US" sz="1700" dirty="0">
                <a:effectLst/>
              </a:rPr>
              <a:t> » (</a:t>
            </a:r>
            <a:r>
              <a:rPr lang="en-US" sz="1700" dirty="0" err="1">
                <a:effectLst/>
              </a:rPr>
              <a:t>seul</a:t>
            </a:r>
            <a:r>
              <a:rPr lang="en-US" sz="1700" dirty="0">
                <a:effectLst/>
              </a:rPr>
              <a:t> k doit </a:t>
            </a:r>
            <a:r>
              <a:rPr lang="en-US" sz="1700" dirty="0" err="1">
                <a:effectLst/>
              </a:rPr>
              <a:t>être</a:t>
            </a:r>
            <a:r>
              <a:rPr lang="en-US" sz="1700" dirty="0">
                <a:effectLst/>
              </a:rPr>
              <a:t> </a:t>
            </a:r>
            <a:r>
              <a:rPr lang="en-US" sz="1700" dirty="0" err="1">
                <a:effectLst/>
              </a:rPr>
              <a:t>fixé</a:t>
            </a:r>
            <a:r>
              <a:rPr lang="en-US" sz="1700" dirty="0">
                <a:effectLst/>
              </a:rPr>
              <a:t>) et se base </a:t>
            </a:r>
            <a:r>
              <a:rPr lang="en-US" sz="1700" dirty="0" err="1">
                <a:effectLst/>
              </a:rPr>
              <a:t>uniquement</a:t>
            </a:r>
            <a:r>
              <a:rPr lang="en-US" sz="1700" dirty="0">
                <a:effectLst/>
              </a:rPr>
              <a:t> sur les </a:t>
            </a:r>
            <a:r>
              <a:rPr lang="en-US" sz="1700" dirty="0" err="1">
                <a:effectLst/>
              </a:rPr>
              <a:t>données</a:t>
            </a:r>
            <a:r>
              <a:rPr lang="en-US" sz="1700" dirty="0">
                <a:effectLst/>
              </a:rPr>
              <a:t> </a:t>
            </a:r>
            <a:r>
              <a:rPr lang="en-US" sz="1700" dirty="0" err="1">
                <a:effectLst/>
              </a:rPr>
              <a:t>d’entraînement</a:t>
            </a:r>
            <a:r>
              <a:rPr lang="en-US" sz="1700" dirty="0">
                <a:effectLst/>
              </a:rPr>
              <a:t>.</a:t>
            </a:r>
          </a:p>
          <a:p>
            <a:pPr marL="0" indent="0">
              <a:lnSpc>
                <a:spcPct val="90000"/>
              </a:lnSpc>
              <a:buNone/>
            </a:pPr>
            <a:r>
              <a:rPr lang="en-US" sz="1700" dirty="0">
                <a:effectLst/>
              </a:rPr>
              <a:t> </a:t>
            </a:r>
            <a:r>
              <a:rPr lang="en-US" sz="1700" dirty="0" err="1">
                <a:effectLst/>
              </a:rPr>
              <a:t>Cet</a:t>
            </a:r>
            <a:r>
              <a:rPr lang="en-US" sz="1700" dirty="0">
                <a:effectLst/>
              </a:rPr>
              <a:t> </a:t>
            </a:r>
            <a:r>
              <a:rPr lang="en-US" sz="1700" dirty="0" err="1">
                <a:effectLst/>
              </a:rPr>
              <a:t>algorithme</a:t>
            </a:r>
            <a:r>
              <a:rPr lang="en-US" sz="1700" dirty="0">
                <a:effectLst/>
              </a:rPr>
              <a:t> </a:t>
            </a:r>
            <a:r>
              <a:rPr lang="en-US" sz="1700" dirty="0" err="1">
                <a:effectLst/>
              </a:rPr>
              <a:t>est</a:t>
            </a:r>
            <a:r>
              <a:rPr lang="en-US" sz="1700" dirty="0">
                <a:effectLst/>
              </a:rPr>
              <a:t> </a:t>
            </a:r>
            <a:r>
              <a:rPr lang="en-US" sz="1700" dirty="0" err="1">
                <a:effectLst/>
              </a:rPr>
              <a:t>utilisable</a:t>
            </a:r>
            <a:r>
              <a:rPr lang="en-US" sz="1700" dirty="0">
                <a:effectLst/>
              </a:rPr>
              <a:t> </a:t>
            </a:r>
            <a:r>
              <a:rPr lang="en-US" sz="1700" dirty="0" err="1">
                <a:effectLst/>
              </a:rPr>
              <a:t>en</a:t>
            </a:r>
            <a:r>
              <a:rPr lang="en-US" sz="1700" dirty="0">
                <a:effectLst/>
              </a:rPr>
              <a:t> </a:t>
            </a:r>
            <a:r>
              <a:rPr lang="en-US" sz="1700" dirty="0" err="1">
                <a:effectLst/>
              </a:rPr>
              <a:t>régression</a:t>
            </a:r>
            <a:r>
              <a:rPr lang="en-US" sz="1700" dirty="0">
                <a:effectLst/>
              </a:rPr>
              <a:t>.</a:t>
            </a:r>
          </a:p>
          <a:p>
            <a:pPr marL="0" indent="0">
              <a:lnSpc>
                <a:spcPct val="90000"/>
              </a:lnSpc>
            </a:pPr>
            <a:endParaRPr lang="en-US" sz="1700" dirty="0"/>
          </a:p>
        </p:txBody>
      </p:sp>
      <p:pic>
        <p:nvPicPr>
          <p:cNvPr id="18" name="Image 17" descr="Une image contenant texte&#10;&#10;Description générée automatiquement">
            <a:extLst>
              <a:ext uri="{FF2B5EF4-FFF2-40B4-BE49-F238E27FC236}">
                <a16:creationId xmlns:a16="http://schemas.microsoft.com/office/drawing/2014/main" id="{129ABA49-959C-A579-5262-40E0CBC26665}"/>
              </a:ext>
            </a:extLst>
          </p:cNvPr>
          <p:cNvPicPr>
            <a:picLocks noChangeAspect="1"/>
          </p:cNvPicPr>
          <p:nvPr/>
        </p:nvPicPr>
        <p:blipFill>
          <a:blip r:embed="rId4"/>
          <a:stretch>
            <a:fillRect/>
          </a:stretch>
        </p:blipFill>
        <p:spPr>
          <a:xfrm>
            <a:off x="677334" y="3486597"/>
            <a:ext cx="5421162" cy="1978724"/>
          </a:xfrm>
          <a:prstGeom prst="rect">
            <a:avLst/>
          </a:prstGeom>
        </p:spPr>
      </p:pic>
    </p:spTree>
    <p:extLst>
      <p:ext uri="{BB962C8B-B14F-4D97-AF65-F5344CB8AC3E}">
        <p14:creationId xmlns:p14="http://schemas.microsoft.com/office/powerpoint/2010/main" val="71771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77334" y="609600"/>
            <a:ext cx="8596668" cy="1320800"/>
          </a:xfrm>
        </p:spPr>
        <p:txBody>
          <a:bodyPr>
            <a:normAutofit/>
          </a:bodyPr>
          <a:lstStyle/>
          <a:p>
            <a:pPr>
              <a:lnSpc>
                <a:spcPct val="90000"/>
              </a:lnSpc>
            </a:pPr>
            <a:r>
              <a:rPr lang="fr-FR" sz="3100" dirty="0">
                <a:effectLst/>
                <a:latin typeface="JetBrains Mono"/>
              </a:rPr>
              <a:t>Test des modèles et recherche des hyperparamètres</a:t>
            </a:r>
            <a:br>
              <a:rPr lang="fr-FR" sz="3100" dirty="0">
                <a:effectLst/>
                <a:latin typeface="JetBrains Mono"/>
              </a:rPr>
            </a:br>
            <a:endParaRPr lang="fr-FR" sz="3100" dirty="0"/>
          </a:p>
        </p:txBody>
      </p:sp>
      <p:pic>
        <p:nvPicPr>
          <p:cNvPr id="8" name="Image 7" descr="Une image contenant texte&#10;&#10;Description générée automatiquement">
            <a:extLst>
              <a:ext uri="{FF2B5EF4-FFF2-40B4-BE49-F238E27FC236}">
                <a16:creationId xmlns:a16="http://schemas.microsoft.com/office/drawing/2014/main" id="{BF40D0EB-3B56-F966-A30C-C7C250C2D64E}"/>
              </a:ext>
            </a:extLst>
          </p:cNvPr>
          <p:cNvPicPr>
            <a:picLocks noChangeAspect="1"/>
          </p:cNvPicPr>
          <p:nvPr/>
        </p:nvPicPr>
        <p:blipFill>
          <a:blip r:embed="rId2"/>
          <a:stretch>
            <a:fillRect/>
          </a:stretch>
        </p:blipFill>
        <p:spPr>
          <a:xfrm>
            <a:off x="613690" y="1930400"/>
            <a:ext cx="4134074" cy="1498600"/>
          </a:xfrm>
          <a:prstGeom prst="rect">
            <a:avLst/>
          </a:prstGeom>
        </p:spPr>
      </p:pic>
      <p:sp>
        <p:nvSpPr>
          <p:cNvPr id="3" name="Espace réservé du contenu 2">
            <a:extLst>
              <a:ext uri="{FF2B5EF4-FFF2-40B4-BE49-F238E27FC236}">
                <a16:creationId xmlns:a16="http://schemas.microsoft.com/office/drawing/2014/main" id="{E577BCEA-A657-EBF2-C221-4C71766E526A}"/>
              </a:ext>
            </a:extLst>
          </p:cNvPr>
          <p:cNvSpPr>
            <a:spLocks noGrp="1"/>
          </p:cNvSpPr>
          <p:nvPr>
            <p:ph idx="1"/>
          </p:nvPr>
        </p:nvSpPr>
        <p:spPr>
          <a:xfrm>
            <a:off x="4860844" y="1667775"/>
            <a:ext cx="5870416" cy="4373588"/>
          </a:xfrm>
        </p:spPr>
        <p:txBody>
          <a:bodyPr>
            <a:normAutofit/>
          </a:bodyPr>
          <a:lstStyle/>
          <a:p>
            <a:pPr>
              <a:lnSpc>
                <a:spcPct val="90000"/>
              </a:lnSpc>
            </a:pPr>
            <a:r>
              <a:rPr lang="fr-FR" sz="1400" b="1" dirty="0"/>
              <a:t>SVR</a:t>
            </a:r>
          </a:p>
          <a:p>
            <a:pPr marL="0" indent="0">
              <a:lnSpc>
                <a:spcPct val="90000"/>
              </a:lnSpc>
              <a:buNone/>
            </a:pPr>
            <a:r>
              <a:rPr lang="fr-FR" sz="1400" dirty="0">
                <a:effectLst/>
              </a:rPr>
              <a:t>La régression SVM est considérée comme une technique non paramétrique car elle repose sur les fonctions du noyau.</a:t>
            </a:r>
          </a:p>
          <a:p>
            <a:pPr marL="0" indent="0">
              <a:lnSpc>
                <a:spcPct val="90000"/>
              </a:lnSpc>
              <a:buNone/>
            </a:pPr>
            <a:br>
              <a:rPr lang="fr-FR" sz="1400" dirty="0">
                <a:effectLst/>
              </a:rPr>
            </a:br>
            <a:r>
              <a:rPr lang="fr-FR" sz="1400" dirty="0">
                <a:effectLst/>
              </a:rPr>
              <a:t>Le SVM est un algorithme discriminant qui tente de trouver l'hyperplan optimal</a:t>
            </a:r>
            <a:br>
              <a:rPr lang="fr-FR" sz="1400" dirty="0">
                <a:effectLst/>
              </a:rPr>
            </a:br>
            <a:br>
              <a:rPr lang="fr-FR" sz="1400" dirty="0">
                <a:effectLst/>
              </a:rPr>
            </a:br>
            <a:r>
              <a:rPr lang="fr-FR" sz="1400" dirty="0">
                <a:effectLst/>
              </a:rPr>
              <a:t>La régression vectorielle de support (SVR) utilise l'algorithme Support </a:t>
            </a:r>
            <a:r>
              <a:rPr lang="fr-FR" sz="1400" dirty="0" err="1">
                <a:effectLst/>
              </a:rPr>
              <a:t>Vector</a:t>
            </a:r>
            <a:r>
              <a:rPr lang="fr-FR" sz="1400" dirty="0">
                <a:effectLst/>
              </a:rPr>
              <a:t> Machine (SVM, un algorithme de classification) pour prédire une variable continue. </a:t>
            </a:r>
          </a:p>
          <a:p>
            <a:pPr marL="0" indent="0">
              <a:lnSpc>
                <a:spcPct val="90000"/>
              </a:lnSpc>
              <a:buNone/>
            </a:pPr>
            <a:r>
              <a:rPr lang="fr-FR" sz="1400" dirty="0">
                <a:effectLst/>
              </a:rPr>
              <a:t>La SVR tente d'adapter la meilleure ligne dans une valeur d'erreur prédéfinie ou seuil. </a:t>
            </a:r>
          </a:p>
          <a:p>
            <a:pPr marL="0" indent="0">
              <a:lnSpc>
                <a:spcPct val="90000"/>
              </a:lnSpc>
              <a:buNone/>
            </a:pPr>
            <a:r>
              <a:rPr lang="fr-FR" sz="1400" dirty="0">
                <a:effectLst/>
              </a:rPr>
              <a:t>La SVR essaie de classer toutes les lignes de prédiction en deux types, celles qui passent par la limite d'erreur (espace séparé par deux lignes parallèles) et celles qui n'y passent pas..</a:t>
            </a:r>
          </a:p>
          <a:p>
            <a:pPr marL="0" indent="0">
              <a:lnSpc>
                <a:spcPct val="90000"/>
              </a:lnSpc>
              <a:buNone/>
            </a:pPr>
            <a:endParaRPr lang="fr-FR" sz="1000" dirty="0"/>
          </a:p>
        </p:txBody>
      </p:sp>
      <p:pic>
        <p:nvPicPr>
          <p:cNvPr id="17" name="Image 16">
            <a:extLst>
              <a:ext uri="{FF2B5EF4-FFF2-40B4-BE49-F238E27FC236}">
                <a16:creationId xmlns:a16="http://schemas.microsoft.com/office/drawing/2014/main" id="{5B4FAF0F-EEEB-76E2-4957-FB353835CCF3}"/>
              </a:ext>
            </a:extLst>
          </p:cNvPr>
          <p:cNvPicPr>
            <a:picLocks noChangeAspect="1"/>
          </p:cNvPicPr>
          <p:nvPr/>
        </p:nvPicPr>
        <p:blipFill>
          <a:blip r:embed="rId3"/>
          <a:stretch>
            <a:fillRect/>
          </a:stretch>
        </p:blipFill>
        <p:spPr>
          <a:xfrm>
            <a:off x="391064" y="3854569"/>
            <a:ext cx="2205142" cy="1747574"/>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89EF36A4-E4B2-ABD6-D041-A54E4BAF6759}"/>
              </a:ext>
            </a:extLst>
          </p:cNvPr>
          <p:cNvPicPr>
            <a:picLocks noChangeAspect="1"/>
          </p:cNvPicPr>
          <p:nvPr/>
        </p:nvPicPr>
        <p:blipFill>
          <a:blip r:embed="rId4"/>
          <a:stretch>
            <a:fillRect/>
          </a:stretch>
        </p:blipFill>
        <p:spPr>
          <a:xfrm>
            <a:off x="2652746" y="3854569"/>
            <a:ext cx="2095018" cy="1634113"/>
          </a:xfrm>
          <a:prstGeom prst="rect">
            <a:avLst/>
          </a:prstGeom>
        </p:spPr>
      </p:pic>
    </p:spTree>
    <p:extLst>
      <p:ext uri="{BB962C8B-B14F-4D97-AF65-F5344CB8AC3E}">
        <p14:creationId xmlns:p14="http://schemas.microsoft.com/office/powerpoint/2010/main" val="513601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91B14-CC12-6B96-C2E7-E42886F29111}"/>
              </a:ext>
            </a:extLst>
          </p:cNvPr>
          <p:cNvSpPr>
            <a:spLocks noGrp="1"/>
          </p:cNvSpPr>
          <p:nvPr>
            <p:ph type="title"/>
          </p:nvPr>
        </p:nvSpPr>
        <p:spPr>
          <a:xfrm>
            <a:off x="677328" y="609600"/>
            <a:ext cx="2930518" cy="1320800"/>
          </a:xfrm>
        </p:spPr>
        <p:txBody>
          <a:bodyPr vert="horz" lIns="91440" tIns="45720" rIns="91440" bIns="45720" rtlCol="0" anchor="ctr">
            <a:normAutofit/>
          </a:bodyPr>
          <a:lstStyle/>
          <a:p>
            <a:pPr>
              <a:lnSpc>
                <a:spcPct val="90000"/>
              </a:lnSpc>
            </a:pPr>
            <a:r>
              <a:rPr lang="en-US" sz="2000">
                <a:effectLst/>
              </a:rPr>
              <a:t>Test des modèles et recherche des hyperparamètres</a:t>
            </a:r>
            <a:br>
              <a:rPr lang="en-US" sz="2000">
                <a:effectLst/>
              </a:rPr>
            </a:br>
            <a:endParaRPr lang="en-US" sz="2000"/>
          </a:p>
        </p:txBody>
      </p:sp>
      <p:sp>
        <p:nvSpPr>
          <p:cNvPr id="13" name="Espace réservé du contenu 2">
            <a:extLst>
              <a:ext uri="{FF2B5EF4-FFF2-40B4-BE49-F238E27FC236}">
                <a16:creationId xmlns:a16="http://schemas.microsoft.com/office/drawing/2014/main" id="{906E7E19-A65F-E913-E80A-E9E98AD7651F}"/>
              </a:ext>
            </a:extLst>
          </p:cNvPr>
          <p:cNvSpPr txBox="1">
            <a:spLocks/>
          </p:cNvSpPr>
          <p:nvPr/>
        </p:nvSpPr>
        <p:spPr>
          <a:xfrm>
            <a:off x="263940" y="2160589"/>
            <a:ext cx="3472197"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en-US" sz="1100" b="1" dirty="0"/>
              <a:t>Random Forest Regressor</a:t>
            </a:r>
          </a:p>
          <a:p>
            <a:pPr marL="0" indent="0">
              <a:lnSpc>
                <a:spcPct val="90000"/>
              </a:lnSpc>
              <a:buNone/>
            </a:pPr>
            <a:r>
              <a:rPr lang="en-US" sz="1100" dirty="0">
                <a:effectLst/>
              </a:rPr>
              <a:t>La </a:t>
            </a:r>
            <a:r>
              <a:rPr lang="en-US" sz="1100" dirty="0" err="1">
                <a:effectLst/>
              </a:rPr>
              <a:t>régression</a:t>
            </a:r>
            <a:r>
              <a:rPr lang="en-US" sz="1100" dirty="0">
                <a:effectLst/>
              </a:rPr>
              <a:t> Random Forest </a:t>
            </a:r>
            <a:r>
              <a:rPr lang="en-US" sz="1100" dirty="0" err="1">
                <a:effectLst/>
              </a:rPr>
              <a:t>est</a:t>
            </a:r>
            <a:r>
              <a:rPr lang="en-US" sz="1100" dirty="0">
                <a:effectLst/>
              </a:rPr>
              <a:t> un </a:t>
            </a:r>
            <a:r>
              <a:rPr lang="en-US" sz="1100" dirty="0" err="1">
                <a:effectLst/>
              </a:rPr>
              <a:t>algorithme</a:t>
            </a:r>
            <a:r>
              <a:rPr lang="en-US" sz="1100" dirty="0">
                <a:effectLst/>
              </a:rPr>
              <a:t> </a:t>
            </a:r>
            <a:r>
              <a:rPr lang="en-US" sz="1100" dirty="0" err="1">
                <a:effectLst/>
              </a:rPr>
              <a:t>d'apprentissage</a:t>
            </a:r>
            <a:r>
              <a:rPr lang="en-US" sz="1100" dirty="0">
                <a:effectLst/>
              </a:rPr>
              <a:t> </a:t>
            </a:r>
            <a:r>
              <a:rPr lang="en-US" sz="1100" dirty="0" err="1">
                <a:effectLst/>
              </a:rPr>
              <a:t>supervisé</a:t>
            </a:r>
            <a:r>
              <a:rPr lang="en-US" sz="1100" dirty="0">
                <a:effectLst/>
              </a:rPr>
              <a:t> qui </a:t>
            </a:r>
            <a:r>
              <a:rPr lang="en-US" sz="1100" dirty="0" err="1">
                <a:effectLst/>
              </a:rPr>
              <a:t>utilise</a:t>
            </a:r>
            <a:r>
              <a:rPr lang="en-US" sz="1100" dirty="0">
                <a:effectLst/>
              </a:rPr>
              <a:t> </a:t>
            </a:r>
            <a:r>
              <a:rPr lang="en-US" sz="1100" dirty="0" err="1">
                <a:effectLst/>
              </a:rPr>
              <a:t>une</a:t>
            </a:r>
            <a:r>
              <a:rPr lang="en-US" sz="1100" dirty="0">
                <a:effectLst/>
              </a:rPr>
              <a:t> </a:t>
            </a:r>
            <a:r>
              <a:rPr lang="en-US" sz="1100" dirty="0" err="1">
                <a:effectLst/>
              </a:rPr>
              <a:t>méthode</a:t>
            </a:r>
            <a:r>
              <a:rPr lang="en-US" sz="1100" dirty="0">
                <a:effectLst/>
              </a:rPr>
              <a:t> </a:t>
            </a:r>
            <a:r>
              <a:rPr lang="en-US" sz="1100" dirty="0" err="1">
                <a:effectLst/>
              </a:rPr>
              <a:t>d'apprentissage</a:t>
            </a:r>
            <a:r>
              <a:rPr lang="en-US" sz="1100" dirty="0">
                <a:effectLst/>
              </a:rPr>
              <a:t> </a:t>
            </a:r>
            <a:r>
              <a:rPr lang="en-US" sz="1100" dirty="0" err="1">
                <a:effectLst/>
              </a:rPr>
              <a:t>d'ensemble</a:t>
            </a:r>
            <a:r>
              <a:rPr lang="en-US" sz="1100" dirty="0">
                <a:effectLst/>
              </a:rPr>
              <a:t> pour la </a:t>
            </a:r>
            <a:r>
              <a:rPr lang="en-US" sz="1100" dirty="0" err="1">
                <a:effectLst/>
              </a:rPr>
              <a:t>régression</a:t>
            </a:r>
            <a:r>
              <a:rPr lang="en-US" sz="1100" dirty="0">
                <a:effectLst/>
              </a:rPr>
              <a:t>. </a:t>
            </a:r>
          </a:p>
          <a:p>
            <a:pPr marL="0" indent="0">
              <a:lnSpc>
                <a:spcPct val="90000"/>
              </a:lnSpc>
              <a:buNone/>
            </a:pPr>
            <a:r>
              <a:rPr lang="en-US" sz="1100" dirty="0">
                <a:effectLst/>
              </a:rPr>
              <a:t>La </a:t>
            </a:r>
            <a:r>
              <a:rPr lang="en-US" sz="1100" dirty="0" err="1">
                <a:effectLst/>
              </a:rPr>
              <a:t>méthode</a:t>
            </a:r>
            <a:r>
              <a:rPr lang="en-US" sz="1100" dirty="0">
                <a:effectLst/>
              </a:rPr>
              <a:t> </a:t>
            </a:r>
            <a:r>
              <a:rPr lang="en-US" sz="1100" dirty="0" err="1">
                <a:effectLst/>
              </a:rPr>
              <a:t>d'apprentissage</a:t>
            </a:r>
            <a:r>
              <a:rPr lang="en-US" sz="1100" dirty="0">
                <a:effectLst/>
              </a:rPr>
              <a:t> </a:t>
            </a:r>
            <a:r>
              <a:rPr lang="en-US" sz="1100" dirty="0" err="1">
                <a:effectLst/>
              </a:rPr>
              <a:t>d'ensemble</a:t>
            </a:r>
            <a:r>
              <a:rPr lang="en-US" sz="1100" dirty="0">
                <a:effectLst/>
              </a:rPr>
              <a:t> </a:t>
            </a:r>
            <a:r>
              <a:rPr lang="en-US" sz="1100" dirty="0" err="1">
                <a:effectLst/>
              </a:rPr>
              <a:t>est</a:t>
            </a:r>
            <a:r>
              <a:rPr lang="en-US" sz="1100" dirty="0">
                <a:effectLst/>
              </a:rPr>
              <a:t> </a:t>
            </a:r>
            <a:r>
              <a:rPr lang="en-US" sz="1100" dirty="0" err="1">
                <a:effectLst/>
              </a:rPr>
              <a:t>une</a:t>
            </a:r>
            <a:r>
              <a:rPr lang="en-US" sz="1100" dirty="0">
                <a:effectLst/>
              </a:rPr>
              <a:t> technique qui combine les </a:t>
            </a:r>
            <a:r>
              <a:rPr lang="en-US" sz="1100" dirty="0" err="1">
                <a:effectLst/>
              </a:rPr>
              <a:t>prédictions</a:t>
            </a:r>
            <a:r>
              <a:rPr lang="en-US" sz="1100" dirty="0">
                <a:effectLst/>
              </a:rPr>
              <a:t> de </a:t>
            </a:r>
            <a:r>
              <a:rPr lang="en-US" sz="1100" dirty="0" err="1">
                <a:effectLst/>
              </a:rPr>
              <a:t>plusieurs</a:t>
            </a:r>
            <a:r>
              <a:rPr lang="en-US" sz="1100" dirty="0">
                <a:effectLst/>
              </a:rPr>
              <a:t> </a:t>
            </a:r>
            <a:r>
              <a:rPr lang="en-US" sz="1100" dirty="0" err="1">
                <a:effectLst/>
              </a:rPr>
              <a:t>algorithme</a:t>
            </a:r>
            <a:r>
              <a:rPr lang="en-US" sz="1100" dirty="0">
                <a:effectLst/>
              </a:rPr>
              <a:t> </a:t>
            </a:r>
            <a:r>
              <a:rPr lang="en-US" sz="1100" dirty="0" err="1">
                <a:effectLst/>
              </a:rPr>
              <a:t>d'apprentissage</a:t>
            </a:r>
            <a:r>
              <a:rPr lang="en-US" sz="1100" dirty="0">
                <a:effectLst/>
              </a:rPr>
              <a:t> </a:t>
            </a:r>
            <a:r>
              <a:rPr lang="en-US" sz="1100" dirty="0" err="1">
                <a:effectLst/>
              </a:rPr>
              <a:t>automatique</a:t>
            </a:r>
            <a:r>
              <a:rPr lang="en-US" sz="1100" dirty="0">
                <a:effectLst/>
              </a:rPr>
              <a:t> pour faire </a:t>
            </a:r>
            <a:r>
              <a:rPr lang="en-US" sz="1100" dirty="0" err="1">
                <a:effectLst/>
              </a:rPr>
              <a:t>une</a:t>
            </a:r>
            <a:r>
              <a:rPr lang="en-US" sz="1100" dirty="0">
                <a:effectLst/>
              </a:rPr>
              <a:t> </a:t>
            </a:r>
            <a:r>
              <a:rPr lang="en-US" sz="1100" dirty="0" err="1">
                <a:effectLst/>
              </a:rPr>
              <a:t>prédiction</a:t>
            </a:r>
            <a:r>
              <a:rPr lang="en-US" sz="1100" dirty="0">
                <a:effectLst/>
              </a:rPr>
              <a:t> plus </a:t>
            </a:r>
            <a:r>
              <a:rPr lang="en-US" sz="1100" dirty="0" err="1">
                <a:effectLst/>
              </a:rPr>
              <a:t>précise</a:t>
            </a:r>
            <a:r>
              <a:rPr lang="en-US" sz="1100" dirty="0">
                <a:effectLst/>
              </a:rPr>
              <a:t> </a:t>
            </a:r>
            <a:r>
              <a:rPr lang="en-US" sz="1100" dirty="0" err="1">
                <a:effectLst/>
              </a:rPr>
              <a:t>qu'un</a:t>
            </a:r>
            <a:r>
              <a:rPr lang="en-US" sz="1100" dirty="0">
                <a:effectLst/>
              </a:rPr>
              <a:t> </a:t>
            </a:r>
            <a:r>
              <a:rPr lang="en-US" sz="1100" dirty="0" err="1">
                <a:effectLst/>
              </a:rPr>
              <a:t>seul</a:t>
            </a:r>
            <a:r>
              <a:rPr lang="en-US" sz="1100" dirty="0">
                <a:effectLst/>
              </a:rPr>
              <a:t> </a:t>
            </a:r>
            <a:r>
              <a:rPr lang="en-US" sz="1100" dirty="0" err="1">
                <a:effectLst/>
              </a:rPr>
              <a:t>modèle</a:t>
            </a:r>
            <a:r>
              <a:rPr lang="en-US" sz="1100" dirty="0">
                <a:effectLst/>
              </a:rPr>
              <a:t>.</a:t>
            </a:r>
            <a:br>
              <a:rPr lang="en-US" sz="1100" dirty="0">
                <a:effectLst/>
              </a:rPr>
            </a:br>
            <a:br>
              <a:rPr lang="en-US" sz="1100" dirty="0">
                <a:effectLst/>
              </a:rPr>
            </a:br>
            <a:r>
              <a:rPr lang="en-US" sz="1100" dirty="0">
                <a:effectLst/>
              </a:rPr>
              <a:t>Le Random Forest Regressor </a:t>
            </a:r>
            <a:r>
              <a:rPr lang="en-US" sz="1100" dirty="0" err="1">
                <a:effectLst/>
              </a:rPr>
              <a:t>est</a:t>
            </a:r>
            <a:r>
              <a:rPr lang="en-US" sz="1100" dirty="0">
                <a:effectLst/>
              </a:rPr>
              <a:t> puissant et précis. Il </a:t>
            </a:r>
            <a:r>
              <a:rPr lang="en-US" sz="1100" dirty="0" err="1">
                <a:effectLst/>
              </a:rPr>
              <a:t>fonctionne</a:t>
            </a:r>
            <a:r>
              <a:rPr lang="en-US" sz="1100" dirty="0">
                <a:effectLst/>
              </a:rPr>
              <a:t> </a:t>
            </a:r>
            <a:r>
              <a:rPr lang="en-US" sz="1100" dirty="0" err="1">
                <a:effectLst/>
              </a:rPr>
              <a:t>généralement</a:t>
            </a:r>
            <a:r>
              <a:rPr lang="en-US" sz="1100" dirty="0">
                <a:effectLst/>
              </a:rPr>
              <a:t> très bien sur de </a:t>
            </a:r>
            <a:r>
              <a:rPr lang="en-US" sz="1100" dirty="0" err="1">
                <a:effectLst/>
              </a:rPr>
              <a:t>nombreux</a:t>
            </a:r>
            <a:r>
              <a:rPr lang="en-US" sz="1100" dirty="0">
                <a:effectLst/>
              </a:rPr>
              <a:t> </a:t>
            </a:r>
            <a:r>
              <a:rPr lang="en-US" sz="1100" dirty="0" err="1">
                <a:effectLst/>
              </a:rPr>
              <a:t>problèmes</a:t>
            </a:r>
            <a:endParaRPr lang="en-US" sz="1100" dirty="0"/>
          </a:p>
        </p:txBody>
      </p:sp>
      <p:pic>
        <p:nvPicPr>
          <p:cNvPr id="12" name="Image 11" descr="Une image contenant texte&#10;&#10;Description générée automatiquement">
            <a:extLst>
              <a:ext uri="{FF2B5EF4-FFF2-40B4-BE49-F238E27FC236}">
                <a16:creationId xmlns:a16="http://schemas.microsoft.com/office/drawing/2014/main" id="{63799143-FEDB-EDF0-3C22-40A3FFDF2B54}"/>
              </a:ext>
            </a:extLst>
          </p:cNvPr>
          <p:cNvPicPr>
            <a:picLocks noChangeAspect="1"/>
          </p:cNvPicPr>
          <p:nvPr/>
        </p:nvPicPr>
        <p:blipFill>
          <a:blip r:embed="rId2"/>
          <a:stretch>
            <a:fillRect/>
          </a:stretch>
        </p:blipFill>
        <p:spPr>
          <a:xfrm>
            <a:off x="3915547" y="4389085"/>
            <a:ext cx="4716619" cy="990488"/>
          </a:xfrm>
          <a:prstGeom prst="rect">
            <a:avLst/>
          </a:prstGeom>
        </p:spPr>
      </p:pic>
      <p:pic>
        <p:nvPicPr>
          <p:cNvPr id="7" name="Image 6">
            <a:extLst>
              <a:ext uri="{FF2B5EF4-FFF2-40B4-BE49-F238E27FC236}">
                <a16:creationId xmlns:a16="http://schemas.microsoft.com/office/drawing/2014/main" id="{DBF60F82-3B7A-598F-88D7-9DF54E128DAF}"/>
              </a:ext>
            </a:extLst>
          </p:cNvPr>
          <p:cNvPicPr>
            <a:picLocks noChangeAspect="1"/>
          </p:cNvPicPr>
          <p:nvPr/>
        </p:nvPicPr>
        <p:blipFill>
          <a:blip r:embed="rId3"/>
          <a:stretch>
            <a:fillRect/>
          </a:stretch>
        </p:blipFill>
        <p:spPr>
          <a:xfrm>
            <a:off x="7763774" y="1142797"/>
            <a:ext cx="4164286" cy="3019106"/>
          </a:xfrm>
          <a:prstGeom prst="rect">
            <a:avLst/>
          </a:prstGeom>
        </p:spPr>
      </p:pic>
      <p:pic>
        <p:nvPicPr>
          <p:cNvPr id="21" name="Image 20">
            <a:extLst>
              <a:ext uri="{FF2B5EF4-FFF2-40B4-BE49-F238E27FC236}">
                <a16:creationId xmlns:a16="http://schemas.microsoft.com/office/drawing/2014/main" id="{6309EC52-0E82-DFD0-8D94-815D4F691ED8}"/>
              </a:ext>
            </a:extLst>
          </p:cNvPr>
          <p:cNvPicPr>
            <a:picLocks noChangeAspect="1"/>
          </p:cNvPicPr>
          <p:nvPr/>
        </p:nvPicPr>
        <p:blipFill>
          <a:blip r:embed="rId4"/>
          <a:stretch>
            <a:fillRect/>
          </a:stretch>
        </p:blipFill>
        <p:spPr>
          <a:xfrm>
            <a:off x="8695425" y="4161903"/>
            <a:ext cx="3232635" cy="2561861"/>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297519A2-5084-B8AD-65CD-2990A8B9D0C0}"/>
              </a:ext>
            </a:extLst>
          </p:cNvPr>
          <p:cNvPicPr>
            <a:picLocks noChangeAspect="1"/>
          </p:cNvPicPr>
          <p:nvPr/>
        </p:nvPicPr>
        <p:blipFill>
          <a:blip r:embed="rId5"/>
          <a:stretch>
            <a:fillRect/>
          </a:stretch>
        </p:blipFill>
        <p:spPr>
          <a:xfrm>
            <a:off x="3915547" y="1144634"/>
            <a:ext cx="3540526" cy="2788163"/>
          </a:xfrm>
          <a:prstGeom prst="rect">
            <a:avLst/>
          </a:prstGeom>
        </p:spPr>
      </p:pic>
    </p:spTree>
    <p:extLst>
      <p:ext uri="{BB962C8B-B14F-4D97-AF65-F5344CB8AC3E}">
        <p14:creationId xmlns:p14="http://schemas.microsoft.com/office/powerpoint/2010/main" val="1302076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98110C-7206-CB28-CD19-6A79551092B6}"/>
              </a:ext>
            </a:extLst>
          </p:cNvPr>
          <p:cNvSpPr>
            <a:spLocks noGrp="1"/>
          </p:cNvSpPr>
          <p:nvPr>
            <p:ph type="title"/>
          </p:nvPr>
        </p:nvSpPr>
        <p:spPr/>
        <p:txBody>
          <a:bodyPr vert="horz" lIns="91440" tIns="45720" rIns="91440" bIns="45720" rtlCol="0" anchor="t">
            <a:normAutofit/>
          </a:bodyPr>
          <a:lstStyle/>
          <a:p>
            <a:pPr>
              <a:lnSpc>
                <a:spcPct val="90000"/>
              </a:lnSpc>
            </a:pPr>
            <a:r>
              <a:rPr lang="en-US" sz="2800" dirty="0">
                <a:effectLst/>
              </a:rPr>
              <a:t>Test des </a:t>
            </a:r>
            <a:r>
              <a:rPr lang="en-US" sz="2800" dirty="0" err="1">
                <a:effectLst/>
              </a:rPr>
              <a:t>modèles</a:t>
            </a:r>
            <a:r>
              <a:rPr lang="en-US" sz="2800" dirty="0">
                <a:effectLst/>
              </a:rPr>
              <a:t> et recherche des </a:t>
            </a:r>
            <a:r>
              <a:rPr lang="en-US" sz="2800" dirty="0" err="1">
                <a:effectLst/>
              </a:rPr>
              <a:t>hyperparamètres</a:t>
            </a:r>
            <a:br>
              <a:rPr lang="en-US" sz="2800" dirty="0">
                <a:effectLst/>
              </a:rPr>
            </a:br>
            <a:endParaRPr lang="en-US" sz="2800" dirty="0"/>
          </a:p>
        </p:txBody>
      </p:sp>
      <p:sp>
        <p:nvSpPr>
          <p:cNvPr id="16" name="Content Placeholder 15">
            <a:extLst>
              <a:ext uri="{FF2B5EF4-FFF2-40B4-BE49-F238E27FC236}">
                <a16:creationId xmlns:a16="http://schemas.microsoft.com/office/drawing/2014/main" id="{8547A758-1B52-BA3E-91EC-AC6A0B59ED76}"/>
              </a:ext>
            </a:extLst>
          </p:cNvPr>
          <p:cNvSpPr>
            <a:spLocks noGrp="1"/>
          </p:cNvSpPr>
          <p:nvPr>
            <p:ph idx="1"/>
          </p:nvPr>
        </p:nvSpPr>
        <p:spPr>
          <a:xfrm>
            <a:off x="7993657" y="1561068"/>
            <a:ext cx="3985558" cy="2875716"/>
          </a:xfrm>
        </p:spPr>
        <p:txBody>
          <a:bodyPr vert="horz" lIns="91440" tIns="45720" rIns="91440" bIns="45720" rtlCol="0">
            <a:normAutofit/>
          </a:bodyPr>
          <a:lstStyle/>
          <a:p>
            <a:r>
              <a:rPr lang="fr-FR" sz="1400" dirty="0" err="1"/>
              <a:t>XGBoost</a:t>
            </a:r>
            <a:endParaRPr lang="fr-FR" sz="1400" b="0" i="0" u="none" strike="noStrike" dirty="0">
              <a:solidFill>
                <a:schemeClr val="tx1"/>
              </a:solidFill>
              <a:effectLst/>
            </a:endParaRPr>
          </a:p>
          <a:p>
            <a:pPr marL="0" indent="0">
              <a:buNone/>
            </a:pPr>
            <a:r>
              <a:rPr lang="fr-FR" sz="1400" b="0" i="0" u="none" strike="noStrike" dirty="0" err="1">
                <a:solidFill>
                  <a:schemeClr val="tx1"/>
                </a:solidFill>
                <a:effectLst/>
              </a:rPr>
              <a:t>XGBoost</a:t>
            </a:r>
            <a:r>
              <a:rPr lang="fr-FR" sz="1400" b="0" i="0" u="none" strike="noStrike" dirty="0">
                <a:solidFill>
                  <a:schemeClr val="tx1"/>
                </a:solidFill>
                <a:effectLst/>
              </a:rPr>
              <a:t> est une méthode d’entraînement machine supervisé pour la classification et la régression. </a:t>
            </a:r>
          </a:p>
          <a:p>
            <a:pPr marL="0" indent="0">
              <a:buNone/>
            </a:pPr>
            <a:r>
              <a:rPr lang="fr-FR" sz="1400" b="0" i="0" u="none" strike="noStrike" dirty="0">
                <a:solidFill>
                  <a:schemeClr val="tx1"/>
                </a:solidFill>
                <a:effectLst/>
              </a:rPr>
              <a:t>Cette méthode repose sur les arbres de décision et s’améliore à partir d’autres méthodes telles que la forêt aléatoire et l’optimisation de dégradé. </a:t>
            </a:r>
            <a:endParaRPr lang="en-US" sz="1400" dirty="0">
              <a:solidFill>
                <a:schemeClr val="tx1"/>
              </a:solidFill>
            </a:endParaRPr>
          </a:p>
        </p:txBody>
      </p:sp>
      <p:pic>
        <p:nvPicPr>
          <p:cNvPr id="10" name="Image 9">
            <a:extLst>
              <a:ext uri="{FF2B5EF4-FFF2-40B4-BE49-F238E27FC236}">
                <a16:creationId xmlns:a16="http://schemas.microsoft.com/office/drawing/2014/main" id="{59606D69-9C11-2A9E-6AE0-913DDA069040}"/>
              </a:ext>
            </a:extLst>
          </p:cNvPr>
          <p:cNvPicPr>
            <a:picLocks noChangeAspect="1"/>
          </p:cNvPicPr>
          <p:nvPr/>
        </p:nvPicPr>
        <p:blipFill>
          <a:blip r:embed="rId3"/>
          <a:stretch>
            <a:fillRect/>
          </a:stretch>
        </p:blipFill>
        <p:spPr>
          <a:xfrm>
            <a:off x="212785" y="1529521"/>
            <a:ext cx="2823713" cy="2237793"/>
          </a:xfrm>
          <a:prstGeom prst="rect">
            <a:avLst/>
          </a:prstGeom>
        </p:spPr>
      </p:pic>
      <p:pic>
        <p:nvPicPr>
          <p:cNvPr id="12" name="Image 11">
            <a:extLst>
              <a:ext uri="{FF2B5EF4-FFF2-40B4-BE49-F238E27FC236}">
                <a16:creationId xmlns:a16="http://schemas.microsoft.com/office/drawing/2014/main" id="{B6A59020-767D-805D-55A5-B8B8C39CB605}"/>
              </a:ext>
            </a:extLst>
          </p:cNvPr>
          <p:cNvPicPr>
            <a:picLocks noChangeAspect="1"/>
          </p:cNvPicPr>
          <p:nvPr/>
        </p:nvPicPr>
        <p:blipFill>
          <a:blip r:embed="rId4"/>
          <a:stretch>
            <a:fillRect/>
          </a:stretch>
        </p:blipFill>
        <p:spPr>
          <a:xfrm>
            <a:off x="3498128" y="1529522"/>
            <a:ext cx="4545899" cy="2363867"/>
          </a:xfrm>
          <a:prstGeom prst="rect">
            <a:avLst/>
          </a:prstGeom>
        </p:spPr>
      </p:pic>
      <p:pic>
        <p:nvPicPr>
          <p:cNvPr id="5" name="Espace réservé du contenu 4" descr="Une image contenant texte&#10;&#10;Description générée automatiquement">
            <a:extLst>
              <a:ext uri="{FF2B5EF4-FFF2-40B4-BE49-F238E27FC236}">
                <a16:creationId xmlns:a16="http://schemas.microsoft.com/office/drawing/2014/main" id="{4CFDFE15-B4A7-390B-9A2B-04DB6E086FF8}"/>
              </a:ext>
            </a:extLst>
          </p:cNvPr>
          <p:cNvPicPr>
            <a:picLocks noChangeAspect="1"/>
          </p:cNvPicPr>
          <p:nvPr/>
        </p:nvPicPr>
        <p:blipFill>
          <a:blip r:embed="rId5"/>
          <a:stretch>
            <a:fillRect/>
          </a:stretch>
        </p:blipFill>
        <p:spPr>
          <a:xfrm>
            <a:off x="241042" y="3832621"/>
            <a:ext cx="2734095" cy="1995889"/>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ABAC21E-BE7F-97FF-2A8F-02C604A4BA67}"/>
              </a:ext>
            </a:extLst>
          </p:cNvPr>
          <p:cNvPicPr>
            <a:picLocks noChangeAspect="1"/>
          </p:cNvPicPr>
          <p:nvPr/>
        </p:nvPicPr>
        <p:blipFill>
          <a:blip r:embed="rId6"/>
          <a:stretch>
            <a:fillRect/>
          </a:stretch>
        </p:blipFill>
        <p:spPr>
          <a:xfrm>
            <a:off x="3169518" y="4722064"/>
            <a:ext cx="6047345" cy="1103639"/>
          </a:xfrm>
          <a:prstGeom prst="rect">
            <a:avLst/>
          </a:prstGeom>
        </p:spPr>
      </p:pic>
    </p:spTree>
    <p:extLst>
      <p:ext uri="{BB962C8B-B14F-4D97-AF65-F5344CB8AC3E}">
        <p14:creationId xmlns:p14="http://schemas.microsoft.com/office/powerpoint/2010/main" val="72419055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pic>
        <p:nvPicPr>
          <p:cNvPr id="14" name="Image 13">
            <a:extLst>
              <a:ext uri="{FF2B5EF4-FFF2-40B4-BE49-F238E27FC236}">
                <a16:creationId xmlns:a16="http://schemas.microsoft.com/office/drawing/2014/main" id="{FF0C227B-4B3A-ACBB-48D0-7FB9E8D40DCA}"/>
              </a:ext>
            </a:extLst>
          </p:cNvPr>
          <p:cNvPicPr>
            <a:picLocks noChangeAspect="1"/>
          </p:cNvPicPr>
          <p:nvPr/>
        </p:nvPicPr>
        <p:blipFill>
          <a:blip r:embed="rId2"/>
          <a:stretch>
            <a:fillRect/>
          </a:stretch>
        </p:blipFill>
        <p:spPr>
          <a:xfrm>
            <a:off x="925315" y="1106692"/>
            <a:ext cx="4838150" cy="2951271"/>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F208C952-3560-928D-84DF-F85ECBF2CF06}"/>
              </a:ext>
            </a:extLst>
          </p:cNvPr>
          <p:cNvPicPr>
            <a:picLocks noChangeAspect="1"/>
          </p:cNvPicPr>
          <p:nvPr/>
        </p:nvPicPr>
        <p:blipFill>
          <a:blip r:embed="rId3"/>
          <a:stretch>
            <a:fillRect/>
          </a:stretch>
        </p:blipFill>
        <p:spPr>
          <a:xfrm>
            <a:off x="6604622" y="1084872"/>
            <a:ext cx="5052539" cy="3082048"/>
          </a:xfrm>
          <a:prstGeom prst="rect">
            <a:avLst/>
          </a:prstGeom>
        </p:spPr>
      </p:pic>
      <p:pic>
        <p:nvPicPr>
          <p:cNvPr id="8" name="Espace réservé du contenu 7" descr="Une image contenant texte&#10;&#10;Description générée automatiquement">
            <a:extLst>
              <a:ext uri="{FF2B5EF4-FFF2-40B4-BE49-F238E27FC236}">
                <a16:creationId xmlns:a16="http://schemas.microsoft.com/office/drawing/2014/main" id="{4CC824AA-F6A4-3964-0249-35E95274B7F8}"/>
              </a:ext>
            </a:extLst>
          </p:cNvPr>
          <p:cNvPicPr>
            <a:picLocks noChangeAspect="1"/>
          </p:cNvPicPr>
          <p:nvPr/>
        </p:nvPicPr>
        <p:blipFill>
          <a:blip r:embed="rId4"/>
          <a:stretch>
            <a:fillRect/>
          </a:stretch>
        </p:blipFill>
        <p:spPr>
          <a:xfrm>
            <a:off x="2650890" y="4275672"/>
            <a:ext cx="5421162" cy="2032935"/>
          </a:xfrm>
          <a:prstGeom prst="rect">
            <a:avLst/>
          </a:prstGeom>
        </p:spPr>
      </p:pic>
      <p:sp>
        <p:nvSpPr>
          <p:cNvPr id="15" name="ZoneTexte 14">
            <a:extLst>
              <a:ext uri="{FF2B5EF4-FFF2-40B4-BE49-F238E27FC236}">
                <a16:creationId xmlns:a16="http://schemas.microsoft.com/office/drawing/2014/main" id="{560B6439-C546-3FEE-E1DF-7095A6DFA9B3}"/>
              </a:ext>
            </a:extLst>
          </p:cNvPr>
          <p:cNvSpPr txBox="1"/>
          <p:nvPr/>
        </p:nvSpPr>
        <p:spPr>
          <a:xfrm>
            <a:off x="2505414" y="845082"/>
            <a:ext cx="1677952" cy="261610"/>
          </a:xfrm>
          <a:prstGeom prst="rect">
            <a:avLst/>
          </a:prstGeom>
          <a:noFill/>
        </p:spPr>
        <p:txBody>
          <a:bodyPr wrap="square" rtlCol="0">
            <a:spAutoFit/>
          </a:bodyPr>
          <a:lstStyle/>
          <a:p>
            <a:r>
              <a:rPr lang="fr-FR" sz="1100" dirty="0"/>
              <a:t>Modèles consommation </a:t>
            </a:r>
          </a:p>
        </p:txBody>
      </p:sp>
      <p:sp>
        <p:nvSpPr>
          <p:cNvPr id="16" name="ZoneTexte 15">
            <a:extLst>
              <a:ext uri="{FF2B5EF4-FFF2-40B4-BE49-F238E27FC236}">
                <a16:creationId xmlns:a16="http://schemas.microsoft.com/office/drawing/2014/main" id="{38E282FD-EF0E-A633-8D08-4873CA55AEB3}"/>
              </a:ext>
            </a:extLst>
          </p:cNvPr>
          <p:cNvSpPr txBox="1"/>
          <p:nvPr/>
        </p:nvSpPr>
        <p:spPr>
          <a:xfrm>
            <a:off x="8494480" y="820600"/>
            <a:ext cx="1272821" cy="261610"/>
          </a:xfrm>
          <a:prstGeom prst="rect">
            <a:avLst/>
          </a:prstGeom>
          <a:noFill/>
        </p:spPr>
        <p:txBody>
          <a:bodyPr wrap="square" rtlCol="0">
            <a:spAutoFit/>
          </a:bodyPr>
          <a:lstStyle/>
          <a:p>
            <a:r>
              <a:rPr lang="fr-FR" sz="1100" dirty="0"/>
              <a:t>Modèles émission </a:t>
            </a:r>
          </a:p>
        </p:txBody>
      </p:sp>
    </p:spTree>
    <p:extLst>
      <p:ext uri="{BB962C8B-B14F-4D97-AF65-F5344CB8AC3E}">
        <p14:creationId xmlns:p14="http://schemas.microsoft.com/office/powerpoint/2010/main" val="4064073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pic>
        <p:nvPicPr>
          <p:cNvPr id="4" name="Image 3">
            <a:extLst>
              <a:ext uri="{FF2B5EF4-FFF2-40B4-BE49-F238E27FC236}">
                <a16:creationId xmlns:a16="http://schemas.microsoft.com/office/drawing/2014/main" id="{F095D3C1-C33A-0B87-CFE1-B40AA7502021}"/>
              </a:ext>
            </a:extLst>
          </p:cNvPr>
          <p:cNvPicPr>
            <a:picLocks noChangeAspect="1"/>
          </p:cNvPicPr>
          <p:nvPr/>
        </p:nvPicPr>
        <p:blipFill>
          <a:blip r:embed="rId2"/>
          <a:stretch>
            <a:fillRect/>
          </a:stretch>
        </p:blipFill>
        <p:spPr>
          <a:xfrm>
            <a:off x="139227" y="1385977"/>
            <a:ext cx="1832882" cy="3606760"/>
          </a:xfrm>
          <a:prstGeom prst="rect">
            <a:avLst/>
          </a:prstGeom>
        </p:spPr>
      </p:pic>
      <p:sp>
        <p:nvSpPr>
          <p:cNvPr id="5" name="ZoneTexte 4">
            <a:extLst>
              <a:ext uri="{FF2B5EF4-FFF2-40B4-BE49-F238E27FC236}">
                <a16:creationId xmlns:a16="http://schemas.microsoft.com/office/drawing/2014/main" id="{4AE0894D-AABD-CA29-62F4-7079411E5276}"/>
              </a:ext>
            </a:extLst>
          </p:cNvPr>
          <p:cNvSpPr txBox="1"/>
          <p:nvPr/>
        </p:nvSpPr>
        <p:spPr>
          <a:xfrm>
            <a:off x="4784785" y="660400"/>
            <a:ext cx="2622430" cy="369332"/>
          </a:xfrm>
          <a:prstGeom prst="rect">
            <a:avLst/>
          </a:prstGeom>
          <a:noFill/>
        </p:spPr>
        <p:txBody>
          <a:bodyPr wrap="square" rtlCol="0">
            <a:spAutoFit/>
          </a:bodyPr>
          <a:lstStyle/>
          <a:p>
            <a:r>
              <a:rPr lang="fr-FR" dirty="0"/>
              <a:t>Modèles non optimisés</a:t>
            </a:r>
          </a:p>
        </p:txBody>
      </p:sp>
      <p:sp>
        <p:nvSpPr>
          <p:cNvPr id="6" name="ZoneTexte 5">
            <a:extLst>
              <a:ext uri="{FF2B5EF4-FFF2-40B4-BE49-F238E27FC236}">
                <a16:creationId xmlns:a16="http://schemas.microsoft.com/office/drawing/2014/main" id="{36DDE45E-C12A-DB15-2700-4F056A47CC7B}"/>
              </a:ext>
            </a:extLst>
          </p:cNvPr>
          <p:cNvSpPr txBox="1"/>
          <p:nvPr/>
        </p:nvSpPr>
        <p:spPr>
          <a:xfrm>
            <a:off x="440829" y="1043801"/>
            <a:ext cx="1427753" cy="276999"/>
          </a:xfrm>
          <a:prstGeom prst="rect">
            <a:avLst/>
          </a:prstGeom>
          <a:noFill/>
        </p:spPr>
        <p:txBody>
          <a:bodyPr wrap="square" rtlCol="0">
            <a:spAutoFit/>
          </a:bodyPr>
          <a:lstStyle/>
          <a:p>
            <a:pPr algn="ctr"/>
            <a:r>
              <a:rPr lang="fr-FR" sz="1200" dirty="0"/>
              <a:t>Consommation X1</a:t>
            </a:r>
          </a:p>
        </p:txBody>
      </p:sp>
      <p:pic>
        <p:nvPicPr>
          <p:cNvPr id="9" name="Image 8">
            <a:extLst>
              <a:ext uri="{FF2B5EF4-FFF2-40B4-BE49-F238E27FC236}">
                <a16:creationId xmlns:a16="http://schemas.microsoft.com/office/drawing/2014/main" id="{F59633BA-7DFC-098A-6A51-52E25FABA43E}"/>
              </a:ext>
            </a:extLst>
          </p:cNvPr>
          <p:cNvPicPr>
            <a:picLocks noChangeAspect="1"/>
          </p:cNvPicPr>
          <p:nvPr/>
        </p:nvPicPr>
        <p:blipFill>
          <a:blip r:embed="rId3"/>
          <a:stretch>
            <a:fillRect/>
          </a:stretch>
        </p:blipFill>
        <p:spPr>
          <a:xfrm>
            <a:off x="1972109" y="1385977"/>
            <a:ext cx="1832884" cy="3606760"/>
          </a:xfrm>
          <a:prstGeom prst="rect">
            <a:avLst/>
          </a:prstGeom>
        </p:spPr>
      </p:pic>
      <p:pic>
        <p:nvPicPr>
          <p:cNvPr id="11" name="Image 10">
            <a:extLst>
              <a:ext uri="{FF2B5EF4-FFF2-40B4-BE49-F238E27FC236}">
                <a16:creationId xmlns:a16="http://schemas.microsoft.com/office/drawing/2014/main" id="{E200E9B1-42B3-5395-E219-DA599B2F4007}"/>
              </a:ext>
            </a:extLst>
          </p:cNvPr>
          <p:cNvPicPr>
            <a:picLocks noChangeAspect="1"/>
          </p:cNvPicPr>
          <p:nvPr/>
        </p:nvPicPr>
        <p:blipFill>
          <a:blip r:embed="rId4"/>
          <a:stretch>
            <a:fillRect/>
          </a:stretch>
        </p:blipFill>
        <p:spPr>
          <a:xfrm>
            <a:off x="3804991" y="1385977"/>
            <a:ext cx="1832883" cy="3606759"/>
          </a:xfrm>
          <a:prstGeom prst="rect">
            <a:avLst/>
          </a:prstGeom>
        </p:spPr>
      </p:pic>
      <p:sp>
        <p:nvSpPr>
          <p:cNvPr id="13" name="ZoneTexte 12">
            <a:extLst>
              <a:ext uri="{FF2B5EF4-FFF2-40B4-BE49-F238E27FC236}">
                <a16:creationId xmlns:a16="http://schemas.microsoft.com/office/drawing/2014/main" id="{E13F52E8-96BF-A846-D96E-798FE2504DCB}"/>
              </a:ext>
            </a:extLst>
          </p:cNvPr>
          <p:cNvSpPr txBox="1"/>
          <p:nvPr/>
        </p:nvSpPr>
        <p:spPr>
          <a:xfrm>
            <a:off x="4070908" y="1053528"/>
            <a:ext cx="1427753" cy="276999"/>
          </a:xfrm>
          <a:prstGeom prst="rect">
            <a:avLst/>
          </a:prstGeom>
          <a:noFill/>
        </p:spPr>
        <p:txBody>
          <a:bodyPr wrap="square" rtlCol="0">
            <a:spAutoFit/>
          </a:bodyPr>
          <a:lstStyle/>
          <a:p>
            <a:pPr algn="ctr"/>
            <a:r>
              <a:rPr lang="fr-FR" sz="1200" dirty="0"/>
              <a:t>Consommation X3</a:t>
            </a:r>
          </a:p>
        </p:txBody>
      </p:sp>
      <p:sp>
        <p:nvSpPr>
          <p:cNvPr id="17" name="ZoneTexte 16">
            <a:extLst>
              <a:ext uri="{FF2B5EF4-FFF2-40B4-BE49-F238E27FC236}">
                <a16:creationId xmlns:a16="http://schemas.microsoft.com/office/drawing/2014/main" id="{7302A138-679C-31D1-79E0-98B71DF9FDA4}"/>
              </a:ext>
            </a:extLst>
          </p:cNvPr>
          <p:cNvSpPr txBox="1"/>
          <p:nvPr/>
        </p:nvSpPr>
        <p:spPr>
          <a:xfrm>
            <a:off x="2291167" y="1052533"/>
            <a:ext cx="1427753" cy="276999"/>
          </a:xfrm>
          <a:prstGeom prst="rect">
            <a:avLst/>
          </a:prstGeom>
          <a:noFill/>
        </p:spPr>
        <p:txBody>
          <a:bodyPr wrap="square" rtlCol="0">
            <a:spAutoFit/>
          </a:bodyPr>
          <a:lstStyle/>
          <a:p>
            <a:pPr algn="ctr"/>
            <a:r>
              <a:rPr lang="fr-FR" sz="1200" dirty="0"/>
              <a:t>Consommation X2</a:t>
            </a:r>
          </a:p>
        </p:txBody>
      </p:sp>
      <p:pic>
        <p:nvPicPr>
          <p:cNvPr id="20" name="Image 19">
            <a:extLst>
              <a:ext uri="{FF2B5EF4-FFF2-40B4-BE49-F238E27FC236}">
                <a16:creationId xmlns:a16="http://schemas.microsoft.com/office/drawing/2014/main" id="{36BAC75E-0A74-CBEE-1B67-6275640180B3}"/>
              </a:ext>
            </a:extLst>
          </p:cNvPr>
          <p:cNvPicPr>
            <a:picLocks noChangeAspect="1"/>
          </p:cNvPicPr>
          <p:nvPr/>
        </p:nvPicPr>
        <p:blipFill>
          <a:blip r:embed="rId5"/>
          <a:stretch>
            <a:fillRect/>
          </a:stretch>
        </p:blipFill>
        <p:spPr>
          <a:xfrm>
            <a:off x="6107647" y="1385974"/>
            <a:ext cx="1832883" cy="3606761"/>
          </a:xfrm>
          <a:prstGeom prst="rect">
            <a:avLst/>
          </a:prstGeom>
        </p:spPr>
      </p:pic>
      <p:pic>
        <p:nvPicPr>
          <p:cNvPr id="22" name="Image 21">
            <a:extLst>
              <a:ext uri="{FF2B5EF4-FFF2-40B4-BE49-F238E27FC236}">
                <a16:creationId xmlns:a16="http://schemas.microsoft.com/office/drawing/2014/main" id="{411B71BB-25FE-B1D9-C3C2-FB8F4D15694F}"/>
              </a:ext>
            </a:extLst>
          </p:cNvPr>
          <p:cNvPicPr>
            <a:picLocks noChangeAspect="1"/>
          </p:cNvPicPr>
          <p:nvPr/>
        </p:nvPicPr>
        <p:blipFill>
          <a:blip r:embed="rId6"/>
          <a:stretch>
            <a:fillRect/>
          </a:stretch>
        </p:blipFill>
        <p:spPr>
          <a:xfrm>
            <a:off x="7897179" y="1385976"/>
            <a:ext cx="1832883" cy="3606759"/>
          </a:xfrm>
          <a:prstGeom prst="rect">
            <a:avLst/>
          </a:prstGeom>
        </p:spPr>
      </p:pic>
      <p:pic>
        <p:nvPicPr>
          <p:cNvPr id="24" name="Image 23">
            <a:extLst>
              <a:ext uri="{FF2B5EF4-FFF2-40B4-BE49-F238E27FC236}">
                <a16:creationId xmlns:a16="http://schemas.microsoft.com/office/drawing/2014/main" id="{41444B3A-75F7-1C5B-2051-CBDE3224858B}"/>
              </a:ext>
            </a:extLst>
          </p:cNvPr>
          <p:cNvPicPr>
            <a:picLocks noChangeAspect="1"/>
          </p:cNvPicPr>
          <p:nvPr/>
        </p:nvPicPr>
        <p:blipFill>
          <a:blip r:embed="rId7"/>
          <a:stretch>
            <a:fillRect/>
          </a:stretch>
        </p:blipFill>
        <p:spPr>
          <a:xfrm>
            <a:off x="9773412" y="1385975"/>
            <a:ext cx="1832883" cy="3606760"/>
          </a:xfrm>
          <a:prstGeom prst="rect">
            <a:avLst/>
          </a:prstGeom>
        </p:spPr>
      </p:pic>
      <p:sp>
        <p:nvSpPr>
          <p:cNvPr id="25" name="ZoneTexte 24">
            <a:extLst>
              <a:ext uri="{FF2B5EF4-FFF2-40B4-BE49-F238E27FC236}">
                <a16:creationId xmlns:a16="http://schemas.microsoft.com/office/drawing/2014/main" id="{4CCA5EA6-1C9A-AE1C-3ED3-14B98C2336FD}"/>
              </a:ext>
            </a:extLst>
          </p:cNvPr>
          <p:cNvSpPr txBox="1"/>
          <p:nvPr/>
        </p:nvSpPr>
        <p:spPr>
          <a:xfrm>
            <a:off x="6410724" y="1101511"/>
            <a:ext cx="1427753" cy="276999"/>
          </a:xfrm>
          <a:prstGeom prst="rect">
            <a:avLst/>
          </a:prstGeom>
          <a:noFill/>
        </p:spPr>
        <p:txBody>
          <a:bodyPr wrap="square" rtlCol="0">
            <a:spAutoFit/>
          </a:bodyPr>
          <a:lstStyle/>
          <a:p>
            <a:pPr algn="ctr"/>
            <a:r>
              <a:rPr lang="fr-FR" sz="1200" dirty="0"/>
              <a:t>Emission X1</a:t>
            </a:r>
          </a:p>
        </p:txBody>
      </p:sp>
      <p:sp>
        <p:nvSpPr>
          <p:cNvPr id="26" name="ZoneTexte 25">
            <a:extLst>
              <a:ext uri="{FF2B5EF4-FFF2-40B4-BE49-F238E27FC236}">
                <a16:creationId xmlns:a16="http://schemas.microsoft.com/office/drawing/2014/main" id="{1521DE9E-7EC0-EE7A-790F-8F9DA3448EE5}"/>
              </a:ext>
            </a:extLst>
          </p:cNvPr>
          <p:cNvSpPr txBox="1"/>
          <p:nvPr/>
        </p:nvSpPr>
        <p:spPr>
          <a:xfrm>
            <a:off x="8114726" y="1078484"/>
            <a:ext cx="1427753" cy="276999"/>
          </a:xfrm>
          <a:prstGeom prst="rect">
            <a:avLst/>
          </a:prstGeom>
          <a:noFill/>
        </p:spPr>
        <p:txBody>
          <a:bodyPr wrap="square" rtlCol="0">
            <a:spAutoFit/>
          </a:bodyPr>
          <a:lstStyle/>
          <a:p>
            <a:pPr algn="ctr"/>
            <a:r>
              <a:rPr lang="fr-FR" sz="1200" dirty="0"/>
              <a:t>Emission X2</a:t>
            </a:r>
          </a:p>
        </p:txBody>
      </p:sp>
      <p:sp>
        <p:nvSpPr>
          <p:cNvPr id="27" name="ZoneTexte 26">
            <a:extLst>
              <a:ext uri="{FF2B5EF4-FFF2-40B4-BE49-F238E27FC236}">
                <a16:creationId xmlns:a16="http://schemas.microsoft.com/office/drawing/2014/main" id="{10A88091-3788-B710-A172-0F0E0D308203}"/>
              </a:ext>
            </a:extLst>
          </p:cNvPr>
          <p:cNvSpPr txBox="1"/>
          <p:nvPr/>
        </p:nvSpPr>
        <p:spPr>
          <a:xfrm>
            <a:off x="9912571" y="1048715"/>
            <a:ext cx="1427753" cy="276999"/>
          </a:xfrm>
          <a:prstGeom prst="rect">
            <a:avLst/>
          </a:prstGeom>
          <a:noFill/>
        </p:spPr>
        <p:txBody>
          <a:bodyPr wrap="square" rtlCol="0">
            <a:spAutoFit/>
          </a:bodyPr>
          <a:lstStyle/>
          <a:p>
            <a:pPr algn="ctr"/>
            <a:r>
              <a:rPr lang="fr-FR" sz="1200" dirty="0"/>
              <a:t>Emission X3</a:t>
            </a:r>
          </a:p>
        </p:txBody>
      </p:sp>
      <p:sp>
        <p:nvSpPr>
          <p:cNvPr id="28" name="ZoneTexte 27">
            <a:extLst>
              <a:ext uri="{FF2B5EF4-FFF2-40B4-BE49-F238E27FC236}">
                <a16:creationId xmlns:a16="http://schemas.microsoft.com/office/drawing/2014/main" id="{BB643362-EE6E-CC53-9DDA-FA7344371449}"/>
              </a:ext>
            </a:extLst>
          </p:cNvPr>
          <p:cNvSpPr txBox="1"/>
          <p:nvPr/>
        </p:nvSpPr>
        <p:spPr>
          <a:xfrm>
            <a:off x="176725" y="5111974"/>
            <a:ext cx="5423651" cy="1569660"/>
          </a:xfrm>
          <a:prstGeom prst="rect">
            <a:avLst/>
          </a:prstGeom>
          <a:noFill/>
        </p:spPr>
        <p:txBody>
          <a:bodyPr wrap="square" rtlCol="0">
            <a:spAutoFit/>
          </a:bodyPr>
          <a:lstStyle/>
          <a:p>
            <a:r>
              <a:rPr lang="fr-FR" sz="1200" dirty="0"/>
              <a:t>Les 3 modèles émergeants sur les données de consommation sont le :</a:t>
            </a:r>
          </a:p>
          <a:p>
            <a:pPr marL="285750" indent="-285750">
              <a:buFontTx/>
              <a:buChar char="-"/>
            </a:pPr>
            <a:r>
              <a:rPr lang="fr-FR" sz="1200" dirty="0"/>
              <a:t>Le SVR</a:t>
            </a:r>
          </a:p>
          <a:p>
            <a:pPr marL="285750" indent="-285750">
              <a:buFontTx/>
              <a:buChar char="-"/>
            </a:pPr>
            <a:r>
              <a:rPr lang="fr-FR" sz="1200" dirty="0"/>
              <a:t>Le </a:t>
            </a:r>
            <a:r>
              <a:rPr lang="fr-FR" sz="1200" dirty="0" err="1"/>
              <a:t>Random</a:t>
            </a:r>
            <a:r>
              <a:rPr lang="fr-FR" sz="1200" dirty="0"/>
              <a:t> Forest</a:t>
            </a:r>
          </a:p>
          <a:p>
            <a:pPr marL="285750" indent="-285750">
              <a:buFontTx/>
              <a:buChar char="-"/>
            </a:pPr>
            <a:r>
              <a:rPr lang="fr-FR" sz="1200" dirty="0"/>
              <a:t>Le </a:t>
            </a:r>
            <a:r>
              <a:rPr lang="fr-FR" sz="1200" dirty="0" err="1"/>
              <a:t>XgBoost</a:t>
            </a:r>
            <a:endParaRPr lang="fr-FR" sz="1200" dirty="0"/>
          </a:p>
          <a:p>
            <a:r>
              <a:rPr lang="fr-FR" sz="1200" dirty="0"/>
              <a:t>Le modèle SVR a une prédominance au niveau du R2 sur les 2 premiers </a:t>
            </a:r>
            <a:r>
              <a:rPr lang="fr-FR" sz="1200" dirty="0" err="1"/>
              <a:t>datasets</a:t>
            </a:r>
            <a:r>
              <a:rPr lang="fr-FR" sz="1200" dirty="0"/>
              <a:t>. Le </a:t>
            </a:r>
            <a:r>
              <a:rPr lang="fr-FR" sz="1200" dirty="0" err="1"/>
              <a:t>Random</a:t>
            </a:r>
            <a:r>
              <a:rPr lang="fr-FR" sz="1200" dirty="0"/>
              <a:t> Forest tend à accroître son efficacité lorsque les </a:t>
            </a:r>
            <a:r>
              <a:rPr lang="fr-FR" sz="1200" dirty="0" err="1"/>
              <a:t>features</a:t>
            </a:r>
            <a:r>
              <a:rPr lang="fr-FR" sz="1200" dirty="0"/>
              <a:t> sont plus nombreuses. Cela se vérifie aussi bien au niveau du R2 que du MSE et de l’erreur moyenne.</a:t>
            </a:r>
          </a:p>
        </p:txBody>
      </p:sp>
      <p:sp>
        <p:nvSpPr>
          <p:cNvPr id="30" name="ZoneTexte 29">
            <a:extLst>
              <a:ext uri="{FF2B5EF4-FFF2-40B4-BE49-F238E27FC236}">
                <a16:creationId xmlns:a16="http://schemas.microsoft.com/office/drawing/2014/main" id="{FDC2868E-A04B-DAEB-3272-31250DF70627}"/>
              </a:ext>
            </a:extLst>
          </p:cNvPr>
          <p:cNvSpPr txBox="1"/>
          <p:nvPr/>
        </p:nvSpPr>
        <p:spPr>
          <a:xfrm>
            <a:off x="6116776" y="5111974"/>
            <a:ext cx="5423651" cy="1384995"/>
          </a:xfrm>
          <a:prstGeom prst="rect">
            <a:avLst/>
          </a:prstGeom>
          <a:noFill/>
        </p:spPr>
        <p:txBody>
          <a:bodyPr wrap="square" rtlCol="0">
            <a:spAutoFit/>
          </a:bodyPr>
          <a:lstStyle/>
          <a:p>
            <a:r>
              <a:rPr lang="fr-FR" sz="1200" dirty="0"/>
              <a:t>Les 3 modèles émergeants sur les données de consommation sont le :</a:t>
            </a:r>
          </a:p>
          <a:p>
            <a:pPr marL="285750" indent="-285750">
              <a:buFontTx/>
              <a:buChar char="-"/>
            </a:pPr>
            <a:r>
              <a:rPr lang="fr-FR" sz="1200" dirty="0"/>
              <a:t>Le SVR</a:t>
            </a:r>
          </a:p>
          <a:p>
            <a:pPr marL="285750" indent="-285750">
              <a:buFontTx/>
              <a:buChar char="-"/>
            </a:pPr>
            <a:r>
              <a:rPr lang="fr-FR" sz="1200" dirty="0"/>
              <a:t>Le </a:t>
            </a:r>
            <a:r>
              <a:rPr lang="fr-FR" sz="1200" dirty="0" err="1"/>
              <a:t>Random</a:t>
            </a:r>
            <a:r>
              <a:rPr lang="fr-FR" sz="1200" dirty="0"/>
              <a:t> Forest</a:t>
            </a:r>
          </a:p>
          <a:p>
            <a:pPr marL="285750" indent="-285750">
              <a:buFontTx/>
              <a:buChar char="-"/>
            </a:pPr>
            <a:r>
              <a:rPr lang="fr-FR" sz="1200" dirty="0"/>
              <a:t>Le </a:t>
            </a:r>
            <a:r>
              <a:rPr lang="fr-FR" sz="1200" dirty="0" err="1"/>
              <a:t>XgBoost</a:t>
            </a:r>
            <a:endParaRPr lang="fr-FR" sz="1200" dirty="0"/>
          </a:p>
          <a:p>
            <a:r>
              <a:rPr lang="fr-FR" sz="1200" dirty="0"/>
              <a:t>Le modèle SVR a perdu sa prédominance sur les 2 premiers </a:t>
            </a:r>
            <a:r>
              <a:rPr lang="fr-FR" sz="1200" dirty="0" err="1"/>
              <a:t>datasets</a:t>
            </a:r>
            <a:r>
              <a:rPr lang="fr-FR" sz="1200" dirty="0"/>
              <a:t>. Le </a:t>
            </a:r>
            <a:r>
              <a:rPr lang="fr-FR" sz="1200" dirty="0" err="1"/>
              <a:t>Random</a:t>
            </a:r>
            <a:r>
              <a:rPr lang="fr-FR" sz="1200" dirty="0"/>
              <a:t> Forest semble plus efficient. Cela se vérifie aussi bien au niveau du R2 que du MSE et de l’erreur moyenne.</a:t>
            </a:r>
          </a:p>
        </p:txBody>
      </p:sp>
    </p:spTree>
    <p:extLst>
      <p:ext uri="{BB962C8B-B14F-4D97-AF65-F5344CB8AC3E}">
        <p14:creationId xmlns:p14="http://schemas.microsoft.com/office/powerpoint/2010/main" val="290541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4AE0894D-AABD-CA29-62F4-7079411E5276}"/>
              </a:ext>
            </a:extLst>
          </p:cNvPr>
          <p:cNvSpPr txBox="1"/>
          <p:nvPr/>
        </p:nvSpPr>
        <p:spPr>
          <a:xfrm>
            <a:off x="4784785" y="660400"/>
            <a:ext cx="2622430" cy="369332"/>
          </a:xfrm>
          <a:prstGeom prst="rect">
            <a:avLst/>
          </a:prstGeom>
          <a:noFill/>
        </p:spPr>
        <p:txBody>
          <a:bodyPr wrap="square" rtlCol="0">
            <a:spAutoFit/>
          </a:bodyPr>
          <a:lstStyle/>
          <a:p>
            <a:r>
              <a:rPr lang="fr-FR" dirty="0"/>
              <a:t>Modèles non optimisés</a:t>
            </a:r>
          </a:p>
        </p:txBody>
      </p:sp>
      <p:sp>
        <p:nvSpPr>
          <p:cNvPr id="17" name="ZoneTexte 16">
            <a:extLst>
              <a:ext uri="{FF2B5EF4-FFF2-40B4-BE49-F238E27FC236}">
                <a16:creationId xmlns:a16="http://schemas.microsoft.com/office/drawing/2014/main" id="{7302A138-679C-31D1-79E0-98B71DF9FDA4}"/>
              </a:ext>
            </a:extLst>
          </p:cNvPr>
          <p:cNvSpPr txBox="1"/>
          <p:nvPr/>
        </p:nvSpPr>
        <p:spPr>
          <a:xfrm>
            <a:off x="674856" y="845066"/>
            <a:ext cx="1427753" cy="276999"/>
          </a:xfrm>
          <a:prstGeom prst="rect">
            <a:avLst/>
          </a:prstGeom>
          <a:noFill/>
        </p:spPr>
        <p:txBody>
          <a:bodyPr wrap="square" rtlCol="0">
            <a:spAutoFit/>
          </a:bodyPr>
          <a:lstStyle/>
          <a:p>
            <a:pPr algn="ctr"/>
            <a:r>
              <a:rPr lang="fr-FR" sz="1200" dirty="0"/>
              <a:t>Consommation X4</a:t>
            </a:r>
          </a:p>
        </p:txBody>
      </p:sp>
      <p:sp>
        <p:nvSpPr>
          <p:cNvPr id="26" name="ZoneTexte 25">
            <a:extLst>
              <a:ext uri="{FF2B5EF4-FFF2-40B4-BE49-F238E27FC236}">
                <a16:creationId xmlns:a16="http://schemas.microsoft.com/office/drawing/2014/main" id="{1521DE9E-7EC0-EE7A-790F-8F9DA3448EE5}"/>
              </a:ext>
            </a:extLst>
          </p:cNvPr>
          <p:cNvSpPr txBox="1"/>
          <p:nvPr/>
        </p:nvSpPr>
        <p:spPr>
          <a:xfrm>
            <a:off x="6791298" y="948192"/>
            <a:ext cx="1427753" cy="276999"/>
          </a:xfrm>
          <a:prstGeom prst="rect">
            <a:avLst/>
          </a:prstGeom>
          <a:noFill/>
        </p:spPr>
        <p:txBody>
          <a:bodyPr wrap="square" rtlCol="0">
            <a:spAutoFit/>
          </a:bodyPr>
          <a:lstStyle/>
          <a:p>
            <a:pPr algn="ctr"/>
            <a:r>
              <a:rPr lang="fr-FR" sz="1200" dirty="0"/>
              <a:t>Emission X4</a:t>
            </a:r>
          </a:p>
        </p:txBody>
      </p:sp>
      <p:sp>
        <p:nvSpPr>
          <p:cNvPr id="28" name="ZoneTexte 27">
            <a:extLst>
              <a:ext uri="{FF2B5EF4-FFF2-40B4-BE49-F238E27FC236}">
                <a16:creationId xmlns:a16="http://schemas.microsoft.com/office/drawing/2014/main" id="{BB643362-EE6E-CC53-9DDA-FA7344371449}"/>
              </a:ext>
            </a:extLst>
          </p:cNvPr>
          <p:cNvSpPr txBox="1"/>
          <p:nvPr/>
        </p:nvSpPr>
        <p:spPr>
          <a:xfrm>
            <a:off x="2885480" y="1212846"/>
            <a:ext cx="2527667" cy="1615827"/>
          </a:xfrm>
          <a:prstGeom prst="rect">
            <a:avLst/>
          </a:prstGeom>
          <a:noFill/>
        </p:spPr>
        <p:txBody>
          <a:bodyPr wrap="square" rtlCol="0">
            <a:spAutoFit/>
          </a:bodyPr>
          <a:lstStyle/>
          <a:p>
            <a:r>
              <a:rPr lang="fr-FR" sz="1100" dirty="0"/>
              <a:t>Les 3 modèles émergeants sur les données de consommation sont le :</a:t>
            </a:r>
          </a:p>
          <a:p>
            <a:pPr marL="285750" indent="-285750">
              <a:buFontTx/>
              <a:buChar char="-"/>
            </a:pPr>
            <a:r>
              <a:rPr lang="fr-FR" sz="1100" dirty="0"/>
              <a:t>Le SVR</a:t>
            </a:r>
          </a:p>
          <a:p>
            <a:pPr marL="285750" indent="-285750">
              <a:buFontTx/>
              <a:buChar char="-"/>
            </a:pPr>
            <a:r>
              <a:rPr lang="fr-FR" sz="1100" dirty="0"/>
              <a:t>Le </a:t>
            </a:r>
            <a:r>
              <a:rPr lang="fr-FR" sz="1100" dirty="0" err="1"/>
              <a:t>Random</a:t>
            </a:r>
            <a:r>
              <a:rPr lang="fr-FR" sz="1100" dirty="0"/>
              <a:t> Forest</a:t>
            </a:r>
          </a:p>
          <a:p>
            <a:pPr marL="285750" indent="-285750">
              <a:buFontTx/>
              <a:buChar char="-"/>
            </a:pPr>
            <a:r>
              <a:rPr lang="fr-FR" sz="1100" dirty="0"/>
              <a:t>Le KNN</a:t>
            </a:r>
          </a:p>
          <a:p>
            <a:endParaRPr lang="fr-FR" sz="1100" dirty="0"/>
          </a:p>
          <a:p>
            <a:r>
              <a:rPr lang="fr-FR" sz="1100" dirty="0"/>
              <a:t>En revanche le modèle </a:t>
            </a:r>
            <a:r>
              <a:rPr lang="fr-FR" sz="1100" dirty="0" err="1"/>
              <a:t>Random</a:t>
            </a:r>
            <a:r>
              <a:rPr lang="fr-FR" sz="1100" dirty="0"/>
              <a:t> Forest, à une erreur moyenne ‘MAE) plus faible que les autres modèles.</a:t>
            </a:r>
          </a:p>
        </p:txBody>
      </p:sp>
      <p:sp>
        <p:nvSpPr>
          <p:cNvPr id="30" name="ZoneTexte 29">
            <a:extLst>
              <a:ext uri="{FF2B5EF4-FFF2-40B4-BE49-F238E27FC236}">
                <a16:creationId xmlns:a16="http://schemas.microsoft.com/office/drawing/2014/main" id="{FDC2868E-A04B-DAEB-3272-31250DF70627}"/>
              </a:ext>
            </a:extLst>
          </p:cNvPr>
          <p:cNvSpPr txBox="1"/>
          <p:nvPr/>
        </p:nvSpPr>
        <p:spPr>
          <a:xfrm>
            <a:off x="9088759" y="1225191"/>
            <a:ext cx="2628446" cy="1615827"/>
          </a:xfrm>
          <a:prstGeom prst="rect">
            <a:avLst/>
          </a:prstGeom>
          <a:noFill/>
        </p:spPr>
        <p:txBody>
          <a:bodyPr wrap="square" rtlCol="0">
            <a:spAutoFit/>
          </a:bodyPr>
          <a:lstStyle/>
          <a:p>
            <a:r>
              <a:rPr lang="fr-FR" sz="1100" dirty="0"/>
              <a:t>Les 3 modèles émergeants sur les données de consommation sont le :</a:t>
            </a:r>
          </a:p>
          <a:p>
            <a:pPr marL="285750" indent="-285750">
              <a:buFontTx/>
              <a:buChar char="-"/>
            </a:pPr>
            <a:r>
              <a:rPr lang="fr-FR" sz="1100" dirty="0"/>
              <a:t>Le SVR</a:t>
            </a:r>
          </a:p>
          <a:p>
            <a:pPr marL="285750" indent="-285750">
              <a:buFontTx/>
              <a:buChar char="-"/>
            </a:pPr>
            <a:r>
              <a:rPr lang="fr-FR" sz="1100" dirty="0"/>
              <a:t>Le </a:t>
            </a:r>
            <a:r>
              <a:rPr lang="fr-FR" sz="1100" dirty="0" err="1"/>
              <a:t>Random</a:t>
            </a:r>
            <a:r>
              <a:rPr lang="fr-FR" sz="1100" dirty="0"/>
              <a:t> Forest</a:t>
            </a:r>
          </a:p>
          <a:p>
            <a:pPr marL="285750" indent="-285750">
              <a:buFontTx/>
              <a:buChar char="-"/>
            </a:pPr>
            <a:r>
              <a:rPr lang="fr-FR" sz="1100" dirty="0"/>
              <a:t>Le </a:t>
            </a:r>
            <a:r>
              <a:rPr lang="fr-FR" sz="1100" dirty="0" err="1"/>
              <a:t>XgBoost</a:t>
            </a:r>
            <a:endParaRPr lang="fr-FR" sz="1100" dirty="0"/>
          </a:p>
          <a:p>
            <a:pPr marL="285750" indent="-285750">
              <a:buFontTx/>
              <a:buChar char="-"/>
            </a:pPr>
            <a:endParaRPr lang="fr-FR" sz="1100" dirty="0"/>
          </a:p>
          <a:p>
            <a:r>
              <a:rPr lang="fr-FR" sz="1100" dirty="0"/>
              <a:t>Le modèle XGBR émerge quant à lui avec la prise en compte de l’Energie star Score. </a:t>
            </a:r>
          </a:p>
        </p:txBody>
      </p:sp>
      <p:pic>
        <p:nvPicPr>
          <p:cNvPr id="7" name="Image 6">
            <a:extLst>
              <a:ext uri="{FF2B5EF4-FFF2-40B4-BE49-F238E27FC236}">
                <a16:creationId xmlns:a16="http://schemas.microsoft.com/office/drawing/2014/main" id="{910AE3DA-4A73-86EB-D6C6-5A9FB24AA56D}"/>
              </a:ext>
            </a:extLst>
          </p:cNvPr>
          <p:cNvPicPr>
            <a:picLocks noChangeAspect="1"/>
          </p:cNvPicPr>
          <p:nvPr/>
        </p:nvPicPr>
        <p:blipFill>
          <a:blip r:embed="rId2"/>
          <a:stretch>
            <a:fillRect/>
          </a:stretch>
        </p:blipFill>
        <p:spPr>
          <a:xfrm>
            <a:off x="6208482" y="1212846"/>
            <a:ext cx="2446185" cy="4813618"/>
          </a:xfrm>
          <a:prstGeom prst="rect">
            <a:avLst/>
          </a:prstGeom>
        </p:spPr>
      </p:pic>
      <p:pic>
        <p:nvPicPr>
          <p:cNvPr id="10" name="Image 9">
            <a:extLst>
              <a:ext uri="{FF2B5EF4-FFF2-40B4-BE49-F238E27FC236}">
                <a16:creationId xmlns:a16="http://schemas.microsoft.com/office/drawing/2014/main" id="{66025B97-4DC8-23B9-A260-57B00416B1CE}"/>
              </a:ext>
            </a:extLst>
          </p:cNvPr>
          <p:cNvPicPr>
            <a:picLocks noChangeAspect="1"/>
          </p:cNvPicPr>
          <p:nvPr/>
        </p:nvPicPr>
        <p:blipFill>
          <a:blip r:embed="rId3"/>
          <a:stretch>
            <a:fillRect/>
          </a:stretch>
        </p:blipFill>
        <p:spPr>
          <a:xfrm>
            <a:off x="174261" y="1214147"/>
            <a:ext cx="2445523" cy="4812318"/>
          </a:xfrm>
          <a:prstGeom prst="rect">
            <a:avLst/>
          </a:prstGeom>
        </p:spPr>
      </p:pic>
      <p:pic>
        <p:nvPicPr>
          <p:cNvPr id="14" name="Image 13" descr="Une image contenant texte, tableau de points, armoire&#10;&#10;Description générée automatiquement">
            <a:extLst>
              <a:ext uri="{FF2B5EF4-FFF2-40B4-BE49-F238E27FC236}">
                <a16:creationId xmlns:a16="http://schemas.microsoft.com/office/drawing/2014/main" id="{DE4575DC-F062-549F-99B3-2DBBCC2EE020}"/>
              </a:ext>
            </a:extLst>
          </p:cNvPr>
          <p:cNvPicPr>
            <a:picLocks noChangeAspect="1"/>
          </p:cNvPicPr>
          <p:nvPr/>
        </p:nvPicPr>
        <p:blipFill>
          <a:blip r:embed="rId4"/>
          <a:stretch>
            <a:fillRect/>
          </a:stretch>
        </p:blipFill>
        <p:spPr>
          <a:xfrm>
            <a:off x="2619784" y="2920755"/>
            <a:ext cx="3496629" cy="801520"/>
          </a:xfrm>
          <a:prstGeom prst="rect">
            <a:avLst/>
          </a:prstGeom>
        </p:spPr>
      </p:pic>
      <p:pic>
        <p:nvPicPr>
          <p:cNvPr id="16" name="Image 15" descr="Une image contenant texte, tableau de points, armoire, meubles&#10;&#10;Description générée automatiquement">
            <a:extLst>
              <a:ext uri="{FF2B5EF4-FFF2-40B4-BE49-F238E27FC236}">
                <a16:creationId xmlns:a16="http://schemas.microsoft.com/office/drawing/2014/main" id="{2A39089F-93AA-9D5E-9605-AA74586872EF}"/>
              </a:ext>
            </a:extLst>
          </p:cNvPr>
          <p:cNvPicPr>
            <a:picLocks noChangeAspect="1"/>
          </p:cNvPicPr>
          <p:nvPr/>
        </p:nvPicPr>
        <p:blipFill>
          <a:blip r:embed="rId5"/>
          <a:stretch>
            <a:fillRect/>
          </a:stretch>
        </p:blipFill>
        <p:spPr>
          <a:xfrm>
            <a:off x="8654667" y="2920756"/>
            <a:ext cx="3496629" cy="801519"/>
          </a:xfrm>
          <a:prstGeom prst="rect">
            <a:avLst/>
          </a:prstGeom>
        </p:spPr>
      </p:pic>
      <p:sp>
        <p:nvSpPr>
          <p:cNvPr id="18" name="Ellipse 17">
            <a:extLst>
              <a:ext uri="{FF2B5EF4-FFF2-40B4-BE49-F238E27FC236}">
                <a16:creationId xmlns:a16="http://schemas.microsoft.com/office/drawing/2014/main" id="{2DA683B6-6D0D-32CB-629B-516A60CE0B60}"/>
              </a:ext>
            </a:extLst>
          </p:cNvPr>
          <p:cNvSpPr/>
          <p:nvPr/>
        </p:nvSpPr>
        <p:spPr>
          <a:xfrm>
            <a:off x="5597285" y="3282014"/>
            <a:ext cx="611197" cy="3120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0BC1D0AA-6503-101E-A706-C11F51861B5D}"/>
              </a:ext>
            </a:extLst>
          </p:cNvPr>
          <p:cNvSpPr/>
          <p:nvPr/>
        </p:nvSpPr>
        <p:spPr>
          <a:xfrm>
            <a:off x="3466878" y="3260705"/>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DF3634DD-3DAE-7B88-3839-5F66BE2868B7}"/>
              </a:ext>
            </a:extLst>
          </p:cNvPr>
          <p:cNvSpPr/>
          <p:nvPr/>
        </p:nvSpPr>
        <p:spPr>
          <a:xfrm>
            <a:off x="9518950" y="3359039"/>
            <a:ext cx="611197" cy="3632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6D7012F5-1AF1-C413-BF7B-87A4538E4ABC}"/>
              </a:ext>
            </a:extLst>
          </p:cNvPr>
          <p:cNvSpPr/>
          <p:nvPr/>
        </p:nvSpPr>
        <p:spPr>
          <a:xfrm>
            <a:off x="11632168" y="3359039"/>
            <a:ext cx="611197" cy="3632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3831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65BFD0-A656-A6FD-A50B-63772E2B34B1}"/>
              </a:ext>
            </a:extLst>
          </p:cNvPr>
          <p:cNvSpPr txBox="1"/>
          <p:nvPr/>
        </p:nvSpPr>
        <p:spPr>
          <a:xfrm>
            <a:off x="4150717" y="505420"/>
            <a:ext cx="3890565" cy="584775"/>
          </a:xfrm>
          <a:prstGeom prst="rect">
            <a:avLst/>
          </a:prstGeom>
          <a:noFill/>
        </p:spPr>
        <p:txBody>
          <a:bodyPr wrap="square" rtlCol="0">
            <a:spAutoFit/>
          </a:bodyPr>
          <a:lstStyle/>
          <a:p>
            <a:pPr algn="ctr"/>
            <a:r>
              <a:rPr lang="fr-FR" sz="3200" b="1" dirty="0">
                <a:solidFill>
                  <a:srgbClr val="002060"/>
                </a:solidFill>
              </a:rPr>
              <a:t>INTRODUCTION</a:t>
            </a:r>
            <a:r>
              <a:rPr lang="fr-FR" sz="3200" b="1" dirty="0">
                <a:solidFill>
                  <a:schemeClr val="tx2"/>
                </a:solidFill>
              </a:rPr>
              <a:t> </a:t>
            </a:r>
          </a:p>
        </p:txBody>
      </p:sp>
      <p:pic>
        <p:nvPicPr>
          <p:cNvPr id="1026" name="Picture 2" descr="Logo seattle">
            <a:hlinkClick r:id="rId3"/>
            <a:extLst>
              <a:ext uri="{FF2B5EF4-FFF2-40B4-BE49-F238E27FC236}">
                <a16:creationId xmlns:a16="http://schemas.microsoft.com/office/drawing/2014/main" id="{9FE140AF-CD31-2353-573C-29FBB1042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14906" cy="193042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25B850-CCED-8BE5-8D9A-1C6A78A74C11}"/>
              </a:ext>
            </a:extLst>
          </p:cNvPr>
          <p:cNvSpPr txBox="1"/>
          <p:nvPr/>
        </p:nvSpPr>
        <p:spPr>
          <a:xfrm>
            <a:off x="737494" y="2413336"/>
            <a:ext cx="5156646" cy="2031325"/>
          </a:xfrm>
          <a:prstGeom prst="rect">
            <a:avLst/>
          </a:prstGeom>
          <a:noFill/>
        </p:spPr>
        <p:txBody>
          <a:bodyPr wrap="square">
            <a:spAutoFit/>
          </a:bodyPr>
          <a:lstStyle/>
          <a:p>
            <a:pPr lvl="0">
              <a:lnSpc>
                <a:spcPct val="100000"/>
              </a:lnSpc>
              <a:defRPr b="1"/>
            </a:pPr>
            <a:r>
              <a:rPr lang="fr-FR" dirty="0"/>
              <a:t>Objectif à atteindre : </a:t>
            </a:r>
          </a:p>
          <a:p>
            <a:pPr lvl="0">
              <a:lnSpc>
                <a:spcPct val="100000"/>
              </a:lnSpc>
              <a:defRPr b="1"/>
            </a:pPr>
            <a:endParaRPr lang="fr-FR" dirty="0"/>
          </a:p>
          <a:p>
            <a:pPr lvl="0">
              <a:lnSpc>
                <a:spcPct val="100000"/>
              </a:lnSpc>
              <a:buFont typeface="+mj-lt"/>
              <a:buNone/>
            </a:pPr>
            <a:r>
              <a:rPr lang="fr-FR" dirty="0"/>
              <a:t>1) Tenter de prédire les émissions de CO2 et la </a:t>
            </a:r>
            <a:br>
              <a:rPr lang="fr-FR" dirty="0"/>
            </a:br>
            <a:r>
              <a:rPr lang="fr-FR" dirty="0"/>
              <a:t>consommation totale d’énergie des bâtiments </a:t>
            </a:r>
            <a:br>
              <a:rPr lang="fr-FR" dirty="0"/>
            </a:br>
            <a:r>
              <a:rPr lang="fr-FR" dirty="0"/>
              <a:t>non résidentiels de la ville de Seattle</a:t>
            </a:r>
          </a:p>
          <a:p>
            <a:pPr lvl="0">
              <a:lnSpc>
                <a:spcPct val="100000"/>
              </a:lnSpc>
              <a:buNone/>
            </a:pPr>
            <a:r>
              <a:rPr lang="fr-FR" dirty="0"/>
              <a:t>2) Evaluer l’intérêt de l’ENERGY STAR Score</a:t>
            </a:r>
          </a:p>
          <a:p>
            <a:pPr lvl="0">
              <a:lnSpc>
                <a:spcPct val="100000"/>
              </a:lnSpc>
              <a:defRPr b="1"/>
            </a:pPr>
            <a:endParaRPr lang="fr-FR" dirty="0"/>
          </a:p>
        </p:txBody>
      </p:sp>
      <p:sp>
        <p:nvSpPr>
          <p:cNvPr id="6" name="ZoneTexte 5">
            <a:extLst>
              <a:ext uri="{FF2B5EF4-FFF2-40B4-BE49-F238E27FC236}">
                <a16:creationId xmlns:a16="http://schemas.microsoft.com/office/drawing/2014/main" id="{0B6045A1-3ADA-33C5-F3F4-C904DE0598EE}"/>
              </a:ext>
            </a:extLst>
          </p:cNvPr>
          <p:cNvSpPr txBox="1"/>
          <p:nvPr/>
        </p:nvSpPr>
        <p:spPr>
          <a:xfrm>
            <a:off x="6297862" y="2433096"/>
            <a:ext cx="4907280" cy="2031325"/>
          </a:xfrm>
          <a:prstGeom prst="rect">
            <a:avLst/>
          </a:prstGeom>
          <a:noFill/>
        </p:spPr>
        <p:txBody>
          <a:bodyPr wrap="square">
            <a:spAutoFit/>
          </a:bodyPr>
          <a:lstStyle/>
          <a:p>
            <a:pPr lvl="0">
              <a:lnSpc>
                <a:spcPct val="100000"/>
              </a:lnSpc>
              <a:defRPr b="1"/>
            </a:pPr>
            <a:r>
              <a:rPr lang="fr-FR" dirty="0"/>
              <a:t>Moyens mis à disposition :</a:t>
            </a:r>
          </a:p>
          <a:p>
            <a:pPr lvl="0">
              <a:lnSpc>
                <a:spcPct val="100000"/>
              </a:lnSpc>
              <a:defRPr b="1"/>
            </a:pPr>
            <a:endParaRPr lang="fr-FR" dirty="0"/>
          </a:p>
          <a:p>
            <a:pPr lvl="0">
              <a:lnSpc>
                <a:spcPct val="100000"/>
              </a:lnSpc>
            </a:pPr>
            <a:r>
              <a:rPr lang="fr-FR" dirty="0"/>
              <a:t>1) Les données déclaratives du permis</a:t>
            </a:r>
            <a:br>
              <a:rPr lang="fr-FR" dirty="0"/>
            </a:br>
            <a:r>
              <a:rPr lang="fr-FR" dirty="0"/>
              <a:t> d'exploitation commerciale </a:t>
            </a:r>
          </a:p>
          <a:p>
            <a:pPr lvl="0">
              <a:lnSpc>
                <a:spcPct val="100000"/>
              </a:lnSpc>
            </a:pPr>
            <a:r>
              <a:rPr lang="fr-FR" dirty="0"/>
              <a:t>2) Les relevés des agents en 2016</a:t>
            </a:r>
          </a:p>
          <a:p>
            <a:pPr lvl="0">
              <a:lnSpc>
                <a:spcPct val="100000"/>
              </a:lnSpc>
              <a:defRPr b="1"/>
            </a:pPr>
            <a:endParaRPr lang="fr-FR" dirty="0"/>
          </a:p>
          <a:p>
            <a:pPr lvl="0">
              <a:lnSpc>
                <a:spcPct val="100000"/>
              </a:lnSpc>
              <a:defRPr b="1"/>
            </a:pPr>
            <a:endParaRPr lang="fr-FR" dirty="0"/>
          </a:p>
        </p:txBody>
      </p:sp>
    </p:spTree>
    <p:extLst>
      <p:ext uri="{BB962C8B-B14F-4D97-AF65-F5344CB8AC3E}">
        <p14:creationId xmlns:p14="http://schemas.microsoft.com/office/powerpoint/2010/main" val="3414166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4AE0894D-AABD-CA29-62F4-7079411E5276}"/>
              </a:ext>
            </a:extLst>
          </p:cNvPr>
          <p:cNvSpPr txBox="1"/>
          <p:nvPr/>
        </p:nvSpPr>
        <p:spPr>
          <a:xfrm>
            <a:off x="2524664" y="660400"/>
            <a:ext cx="6843623" cy="369332"/>
          </a:xfrm>
          <a:prstGeom prst="rect">
            <a:avLst/>
          </a:prstGeom>
          <a:noFill/>
        </p:spPr>
        <p:txBody>
          <a:bodyPr wrap="square" rtlCol="0">
            <a:spAutoFit/>
          </a:bodyPr>
          <a:lstStyle/>
          <a:p>
            <a:r>
              <a:rPr lang="fr-FR" dirty="0"/>
              <a:t>Recherche et application des </a:t>
            </a:r>
            <a:r>
              <a:rPr lang="fr-FR" dirty="0" err="1"/>
              <a:t>HyperParamètres</a:t>
            </a:r>
            <a:r>
              <a:rPr lang="fr-FR" dirty="0"/>
              <a:t> Consommation</a:t>
            </a:r>
          </a:p>
        </p:txBody>
      </p:sp>
      <p:pic>
        <p:nvPicPr>
          <p:cNvPr id="8" name="Image 7" descr="Une image contenant texte, capture d’écran, tas&#10;&#10;Description générée automatiquement">
            <a:extLst>
              <a:ext uri="{FF2B5EF4-FFF2-40B4-BE49-F238E27FC236}">
                <a16:creationId xmlns:a16="http://schemas.microsoft.com/office/drawing/2014/main" id="{86565743-D482-5366-C5AC-727FFCA9C019}"/>
              </a:ext>
            </a:extLst>
          </p:cNvPr>
          <p:cNvPicPr>
            <a:picLocks noChangeAspect="1"/>
          </p:cNvPicPr>
          <p:nvPr/>
        </p:nvPicPr>
        <p:blipFill>
          <a:blip r:embed="rId2"/>
          <a:stretch>
            <a:fillRect/>
          </a:stretch>
        </p:blipFill>
        <p:spPr>
          <a:xfrm>
            <a:off x="193150" y="1098097"/>
            <a:ext cx="6318000" cy="5462386"/>
          </a:xfrm>
          <a:prstGeom prst="rect">
            <a:avLst/>
          </a:prstGeom>
        </p:spPr>
      </p:pic>
      <p:pic>
        <p:nvPicPr>
          <p:cNvPr id="11" name="Image 10">
            <a:extLst>
              <a:ext uri="{FF2B5EF4-FFF2-40B4-BE49-F238E27FC236}">
                <a16:creationId xmlns:a16="http://schemas.microsoft.com/office/drawing/2014/main" id="{688E9CB3-4AA2-54AF-CA03-5C2C466227DF}"/>
              </a:ext>
            </a:extLst>
          </p:cNvPr>
          <p:cNvPicPr>
            <a:picLocks noChangeAspect="1"/>
          </p:cNvPicPr>
          <p:nvPr/>
        </p:nvPicPr>
        <p:blipFill>
          <a:blip r:embed="rId3"/>
          <a:stretch>
            <a:fillRect/>
          </a:stretch>
        </p:blipFill>
        <p:spPr>
          <a:xfrm>
            <a:off x="6653841" y="1169870"/>
            <a:ext cx="5135593" cy="592928"/>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4D39008D-1181-510F-0325-97FD6C22999E}"/>
              </a:ext>
            </a:extLst>
          </p:cNvPr>
          <p:cNvPicPr>
            <a:picLocks noChangeAspect="1"/>
          </p:cNvPicPr>
          <p:nvPr/>
        </p:nvPicPr>
        <p:blipFill>
          <a:blip r:embed="rId4"/>
          <a:stretch>
            <a:fillRect/>
          </a:stretch>
        </p:blipFill>
        <p:spPr>
          <a:xfrm>
            <a:off x="6653841" y="3118442"/>
            <a:ext cx="5135593" cy="653621"/>
          </a:xfrm>
          <a:prstGeom prst="rect">
            <a:avLst/>
          </a:prstGeom>
        </p:spPr>
      </p:pic>
    </p:spTree>
    <p:extLst>
      <p:ext uri="{BB962C8B-B14F-4D97-AF65-F5344CB8AC3E}">
        <p14:creationId xmlns:p14="http://schemas.microsoft.com/office/powerpoint/2010/main" val="388019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4AE0894D-AABD-CA29-62F4-7079411E5276}"/>
              </a:ext>
            </a:extLst>
          </p:cNvPr>
          <p:cNvSpPr txBox="1"/>
          <p:nvPr/>
        </p:nvSpPr>
        <p:spPr>
          <a:xfrm>
            <a:off x="4784785" y="660400"/>
            <a:ext cx="3036498" cy="369332"/>
          </a:xfrm>
          <a:prstGeom prst="rect">
            <a:avLst/>
          </a:prstGeom>
          <a:noFill/>
        </p:spPr>
        <p:txBody>
          <a:bodyPr wrap="square" rtlCol="0">
            <a:spAutoFit/>
          </a:bodyPr>
          <a:lstStyle/>
          <a:p>
            <a:r>
              <a:rPr lang="fr-FR" dirty="0" err="1"/>
              <a:t>HyperParamètres</a:t>
            </a:r>
            <a:r>
              <a:rPr lang="fr-FR" dirty="0"/>
              <a:t> Emission</a:t>
            </a:r>
          </a:p>
        </p:txBody>
      </p:sp>
      <p:pic>
        <p:nvPicPr>
          <p:cNvPr id="4" name="Image 3" descr="Une image contenant texte, capture d’écran, tas&#10;&#10;Description générée automatiquement">
            <a:extLst>
              <a:ext uri="{FF2B5EF4-FFF2-40B4-BE49-F238E27FC236}">
                <a16:creationId xmlns:a16="http://schemas.microsoft.com/office/drawing/2014/main" id="{F002B8B6-4DC8-6F37-D200-0B4597950A2C}"/>
              </a:ext>
            </a:extLst>
          </p:cNvPr>
          <p:cNvPicPr>
            <a:picLocks noChangeAspect="1"/>
          </p:cNvPicPr>
          <p:nvPr/>
        </p:nvPicPr>
        <p:blipFill>
          <a:blip r:embed="rId2"/>
          <a:stretch>
            <a:fillRect/>
          </a:stretch>
        </p:blipFill>
        <p:spPr>
          <a:xfrm>
            <a:off x="143773" y="1106657"/>
            <a:ext cx="6319453" cy="5463643"/>
          </a:xfrm>
          <a:prstGeom prst="rect">
            <a:avLst/>
          </a:prstGeom>
        </p:spPr>
      </p:pic>
      <p:pic>
        <p:nvPicPr>
          <p:cNvPr id="6" name="Image 5">
            <a:extLst>
              <a:ext uri="{FF2B5EF4-FFF2-40B4-BE49-F238E27FC236}">
                <a16:creationId xmlns:a16="http://schemas.microsoft.com/office/drawing/2014/main" id="{463E7512-2C2F-D0AF-A022-7986A2107A07}"/>
              </a:ext>
            </a:extLst>
          </p:cNvPr>
          <p:cNvPicPr>
            <a:picLocks noChangeAspect="1"/>
          </p:cNvPicPr>
          <p:nvPr/>
        </p:nvPicPr>
        <p:blipFill>
          <a:blip r:embed="rId3"/>
          <a:stretch>
            <a:fillRect/>
          </a:stretch>
        </p:blipFill>
        <p:spPr>
          <a:xfrm>
            <a:off x="6559869" y="1106657"/>
            <a:ext cx="5540116" cy="673728"/>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E1FBB792-9B74-93D9-CBA2-2C8C905A7EB0}"/>
              </a:ext>
            </a:extLst>
          </p:cNvPr>
          <p:cNvPicPr>
            <a:picLocks noChangeAspect="1"/>
          </p:cNvPicPr>
          <p:nvPr/>
        </p:nvPicPr>
        <p:blipFill>
          <a:blip r:embed="rId4"/>
          <a:stretch>
            <a:fillRect/>
          </a:stretch>
        </p:blipFill>
        <p:spPr>
          <a:xfrm>
            <a:off x="6607834" y="3439326"/>
            <a:ext cx="5492151" cy="796335"/>
          </a:xfrm>
          <a:prstGeom prst="rect">
            <a:avLst/>
          </a:prstGeom>
        </p:spPr>
      </p:pic>
    </p:spTree>
    <p:extLst>
      <p:ext uri="{BB962C8B-B14F-4D97-AF65-F5344CB8AC3E}">
        <p14:creationId xmlns:p14="http://schemas.microsoft.com/office/powerpoint/2010/main" val="223111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9F17D-5264-569E-7F30-496242689313}"/>
              </a:ext>
            </a:extLst>
          </p:cNvPr>
          <p:cNvSpPr>
            <a:spLocks noGrp="1"/>
          </p:cNvSpPr>
          <p:nvPr>
            <p:ph type="title"/>
          </p:nvPr>
        </p:nvSpPr>
        <p:spPr>
          <a:xfrm>
            <a:off x="2414272" y="-7669"/>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4AE0894D-AABD-CA29-62F4-7079411E5276}"/>
              </a:ext>
            </a:extLst>
          </p:cNvPr>
          <p:cNvSpPr txBox="1"/>
          <p:nvPr/>
        </p:nvSpPr>
        <p:spPr>
          <a:xfrm>
            <a:off x="4393721" y="660400"/>
            <a:ext cx="3404558" cy="369332"/>
          </a:xfrm>
          <a:prstGeom prst="rect">
            <a:avLst/>
          </a:prstGeom>
          <a:noFill/>
        </p:spPr>
        <p:txBody>
          <a:bodyPr wrap="square" rtlCol="0">
            <a:spAutoFit/>
          </a:bodyPr>
          <a:lstStyle/>
          <a:p>
            <a:r>
              <a:rPr lang="fr-FR" dirty="0"/>
              <a:t>Modèles optimisés X1, X2 et X3</a:t>
            </a:r>
          </a:p>
        </p:txBody>
      </p:sp>
      <p:pic>
        <p:nvPicPr>
          <p:cNvPr id="7" name="Image 6">
            <a:extLst>
              <a:ext uri="{FF2B5EF4-FFF2-40B4-BE49-F238E27FC236}">
                <a16:creationId xmlns:a16="http://schemas.microsoft.com/office/drawing/2014/main" id="{A1488B27-C625-07CC-A12B-AF50412D0535}"/>
              </a:ext>
            </a:extLst>
          </p:cNvPr>
          <p:cNvPicPr>
            <a:picLocks noChangeAspect="1"/>
          </p:cNvPicPr>
          <p:nvPr/>
        </p:nvPicPr>
        <p:blipFill>
          <a:blip r:embed="rId2"/>
          <a:stretch>
            <a:fillRect/>
          </a:stretch>
        </p:blipFill>
        <p:spPr>
          <a:xfrm>
            <a:off x="172526" y="1722886"/>
            <a:ext cx="4114692" cy="2503577"/>
          </a:xfrm>
          <a:prstGeom prst="rect">
            <a:avLst/>
          </a:prstGeom>
        </p:spPr>
      </p:pic>
      <p:sp>
        <p:nvSpPr>
          <p:cNvPr id="9" name="ZoneTexte 8">
            <a:extLst>
              <a:ext uri="{FF2B5EF4-FFF2-40B4-BE49-F238E27FC236}">
                <a16:creationId xmlns:a16="http://schemas.microsoft.com/office/drawing/2014/main" id="{6E79A9F4-DCC5-E160-355C-2B3B723EEBE9}"/>
              </a:ext>
            </a:extLst>
          </p:cNvPr>
          <p:cNvSpPr txBox="1"/>
          <p:nvPr/>
        </p:nvSpPr>
        <p:spPr>
          <a:xfrm>
            <a:off x="1122291" y="1315362"/>
            <a:ext cx="2215163" cy="276999"/>
          </a:xfrm>
          <a:prstGeom prst="rect">
            <a:avLst/>
          </a:prstGeom>
          <a:noFill/>
        </p:spPr>
        <p:txBody>
          <a:bodyPr wrap="square" rtlCol="0">
            <a:spAutoFit/>
          </a:bodyPr>
          <a:lstStyle/>
          <a:p>
            <a:pPr algn="ctr"/>
            <a:r>
              <a:rPr lang="fr-FR" sz="1200" dirty="0"/>
              <a:t>Consommation optimisé</a:t>
            </a:r>
          </a:p>
        </p:txBody>
      </p:sp>
      <p:pic>
        <p:nvPicPr>
          <p:cNvPr id="11" name="Image 10">
            <a:extLst>
              <a:ext uri="{FF2B5EF4-FFF2-40B4-BE49-F238E27FC236}">
                <a16:creationId xmlns:a16="http://schemas.microsoft.com/office/drawing/2014/main" id="{82F7FE75-3CEC-34FB-9E47-ECD98BD932E6}"/>
              </a:ext>
            </a:extLst>
          </p:cNvPr>
          <p:cNvPicPr>
            <a:picLocks noChangeAspect="1"/>
          </p:cNvPicPr>
          <p:nvPr/>
        </p:nvPicPr>
        <p:blipFill>
          <a:blip r:embed="rId3"/>
          <a:stretch>
            <a:fillRect/>
          </a:stretch>
        </p:blipFill>
        <p:spPr>
          <a:xfrm>
            <a:off x="7715971" y="1725777"/>
            <a:ext cx="4114693" cy="2515841"/>
          </a:xfrm>
          <a:prstGeom prst="rect">
            <a:avLst/>
          </a:prstGeom>
        </p:spPr>
      </p:pic>
      <p:sp>
        <p:nvSpPr>
          <p:cNvPr id="12" name="ZoneTexte 11">
            <a:extLst>
              <a:ext uri="{FF2B5EF4-FFF2-40B4-BE49-F238E27FC236}">
                <a16:creationId xmlns:a16="http://schemas.microsoft.com/office/drawing/2014/main" id="{F2FF5C48-37CD-F6E5-D5C7-84711E279104}"/>
              </a:ext>
            </a:extLst>
          </p:cNvPr>
          <p:cNvSpPr txBox="1"/>
          <p:nvPr/>
        </p:nvSpPr>
        <p:spPr>
          <a:xfrm>
            <a:off x="8950649" y="1319508"/>
            <a:ext cx="1645336" cy="276999"/>
          </a:xfrm>
          <a:prstGeom prst="rect">
            <a:avLst/>
          </a:prstGeom>
          <a:noFill/>
        </p:spPr>
        <p:txBody>
          <a:bodyPr wrap="square" rtlCol="0">
            <a:spAutoFit/>
          </a:bodyPr>
          <a:lstStyle/>
          <a:p>
            <a:pPr algn="ctr"/>
            <a:r>
              <a:rPr lang="fr-FR" sz="1200" dirty="0"/>
              <a:t>Emission optimisé</a:t>
            </a:r>
          </a:p>
        </p:txBody>
      </p:sp>
      <p:pic>
        <p:nvPicPr>
          <p:cNvPr id="14" name="Image 13" descr="Une image contenant texte, tableau de points, armoire&#10;&#10;Description générée automatiquement">
            <a:extLst>
              <a:ext uri="{FF2B5EF4-FFF2-40B4-BE49-F238E27FC236}">
                <a16:creationId xmlns:a16="http://schemas.microsoft.com/office/drawing/2014/main" id="{1CC583A3-0066-773B-F632-E296BF91AC53}"/>
              </a:ext>
            </a:extLst>
          </p:cNvPr>
          <p:cNvPicPr>
            <a:picLocks noChangeAspect="1"/>
          </p:cNvPicPr>
          <p:nvPr/>
        </p:nvPicPr>
        <p:blipFill>
          <a:blip r:embed="rId4"/>
          <a:stretch>
            <a:fillRect/>
          </a:stretch>
        </p:blipFill>
        <p:spPr>
          <a:xfrm>
            <a:off x="8267835" y="4365106"/>
            <a:ext cx="3562829" cy="766563"/>
          </a:xfrm>
          <a:prstGeom prst="rect">
            <a:avLst/>
          </a:prstGeom>
        </p:spPr>
      </p:pic>
      <p:pic>
        <p:nvPicPr>
          <p:cNvPr id="16" name="Image 15" descr="Une image contenant texte, tableau de points, armoire&#10;&#10;Description générée automatiquement">
            <a:extLst>
              <a:ext uri="{FF2B5EF4-FFF2-40B4-BE49-F238E27FC236}">
                <a16:creationId xmlns:a16="http://schemas.microsoft.com/office/drawing/2014/main" id="{9CEB9330-D335-6EC6-EFAC-AE3F36B750E1}"/>
              </a:ext>
            </a:extLst>
          </p:cNvPr>
          <p:cNvPicPr>
            <a:picLocks noChangeAspect="1"/>
          </p:cNvPicPr>
          <p:nvPr/>
        </p:nvPicPr>
        <p:blipFill>
          <a:blip r:embed="rId5"/>
          <a:stretch>
            <a:fillRect/>
          </a:stretch>
        </p:blipFill>
        <p:spPr>
          <a:xfrm>
            <a:off x="8267835" y="5155210"/>
            <a:ext cx="3562829" cy="766563"/>
          </a:xfrm>
          <a:prstGeom prst="rect">
            <a:avLst/>
          </a:prstGeom>
        </p:spPr>
      </p:pic>
      <p:pic>
        <p:nvPicPr>
          <p:cNvPr id="18" name="Image 17" descr="Une image contenant texte, tableau de points, armoire&#10;&#10;Description générée automatiquement">
            <a:extLst>
              <a:ext uri="{FF2B5EF4-FFF2-40B4-BE49-F238E27FC236}">
                <a16:creationId xmlns:a16="http://schemas.microsoft.com/office/drawing/2014/main" id="{3E6D9A32-C1D7-C691-237F-7FD42DB979FF}"/>
              </a:ext>
            </a:extLst>
          </p:cNvPr>
          <p:cNvPicPr>
            <a:picLocks noChangeAspect="1"/>
          </p:cNvPicPr>
          <p:nvPr/>
        </p:nvPicPr>
        <p:blipFill>
          <a:blip r:embed="rId6"/>
          <a:stretch>
            <a:fillRect/>
          </a:stretch>
        </p:blipFill>
        <p:spPr>
          <a:xfrm>
            <a:off x="8267835" y="5945314"/>
            <a:ext cx="3562829" cy="766562"/>
          </a:xfrm>
          <a:prstGeom prst="rect">
            <a:avLst/>
          </a:prstGeom>
        </p:spPr>
      </p:pic>
      <p:pic>
        <p:nvPicPr>
          <p:cNvPr id="20" name="Image 19" descr="Une image contenant texte, tableau de points, armoire&#10;&#10;Description générée automatiquement">
            <a:extLst>
              <a:ext uri="{FF2B5EF4-FFF2-40B4-BE49-F238E27FC236}">
                <a16:creationId xmlns:a16="http://schemas.microsoft.com/office/drawing/2014/main" id="{5E0A7D66-0FC7-905D-2B6F-E4B3E159EA05}"/>
              </a:ext>
            </a:extLst>
          </p:cNvPr>
          <p:cNvPicPr>
            <a:picLocks noChangeAspect="1"/>
          </p:cNvPicPr>
          <p:nvPr/>
        </p:nvPicPr>
        <p:blipFill>
          <a:blip r:embed="rId7"/>
          <a:stretch>
            <a:fillRect/>
          </a:stretch>
        </p:blipFill>
        <p:spPr>
          <a:xfrm>
            <a:off x="724389" y="4365106"/>
            <a:ext cx="3562829" cy="766562"/>
          </a:xfrm>
          <a:prstGeom prst="rect">
            <a:avLst/>
          </a:prstGeom>
        </p:spPr>
      </p:pic>
      <p:pic>
        <p:nvPicPr>
          <p:cNvPr id="22" name="Image 21" descr="Une image contenant texte, tableau de points, armoire&#10;&#10;Description générée automatiquement">
            <a:extLst>
              <a:ext uri="{FF2B5EF4-FFF2-40B4-BE49-F238E27FC236}">
                <a16:creationId xmlns:a16="http://schemas.microsoft.com/office/drawing/2014/main" id="{71414DF4-5341-9A53-AB94-C298E017A47C}"/>
              </a:ext>
            </a:extLst>
          </p:cNvPr>
          <p:cNvPicPr>
            <a:picLocks noChangeAspect="1"/>
          </p:cNvPicPr>
          <p:nvPr/>
        </p:nvPicPr>
        <p:blipFill>
          <a:blip r:embed="rId8"/>
          <a:stretch>
            <a:fillRect/>
          </a:stretch>
        </p:blipFill>
        <p:spPr>
          <a:xfrm>
            <a:off x="724389" y="5155210"/>
            <a:ext cx="3562829" cy="766562"/>
          </a:xfrm>
          <a:prstGeom prst="rect">
            <a:avLst/>
          </a:prstGeom>
        </p:spPr>
      </p:pic>
      <p:pic>
        <p:nvPicPr>
          <p:cNvPr id="24" name="Image 23" descr="Une image contenant texte, tableau de points, armoire&#10;&#10;Description générée automatiquement">
            <a:extLst>
              <a:ext uri="{FF2B5EF4-FFF2-40B4-BE49-F238E27FC236}">
                <a16:creationId xmlns:a16="http://schemas.microsoft.com/office/drawing/2014/main" id="{098D803A-E8DC-297A-1E2C-CB554459D388}"/>
              </a:ext>
            </a:extLst>
          </p:cNvPr>
          <p:cNvPicPr>
            <a:picLocks noChangeAspect="1"/>
          </p:cNvPicPr>
          <p:nvPr/>
        </p:nvPicPr>
        <p:blipFill>
          <a:blip r:embed="rId9"/>
          <a:stretch>
            <a:fillRect/>
          </a:stretch>
        </p:blipFill>
        <p:spPr>
          <a:xfrm>
            <a:off x="724389" y="5957018"/>
            <a:ext cx="3562829" cy="766563"/>
          </a:xfrm>
          <a:prstGeom prst="rect">
            <a:avLst/>
          </a:prstGeom>
        </p:spPr>
      </p:pic>
      <p:sp>
        <p:nvSpPr>
          <p:cNvPr id="25" name="ZoneTexte 24">
            <a:extLst>
              <a:ext uri="{FF2B5EF4-FFF2-40B4-BE49-F238E27FC236}">
                <a16:creationId xmlns:a16="http://schemas.microsoft.com/office/drawing/2014/main" id="{5F3D9C10-704E-7E9C-3DD0-6E24FB141DE1}"/>
              </a:ext>
            </a:extLst>
          </p:cNvPr>
          <p:cNvSpPr txBox="1"/>
          <p:nvPr/>
        </p:nvSpPr>
        <p:spPr>
          <a:xfrm>
            <a:off x="172526" y="4566605"/>
            <a:ext cx="465826" cy="307777"/>
          </a:xfrm>
          <a:prstGeom prst="rect">
            <a:avLst/>
          </a:prstGeom>
          <a:noFill/>
        </p:spPr>
        <p:txBody>
          <a:bodyPr wrap="square" rtlCol="0">
            <a:spAutoFit/>
          </a:bodyPr>
          <a:lstStyle/>
          <a:p>
            <a:r>
              <a:rPr lang="fr-FR" sz="1400" dirty="0"/>
              <a:t>X1</a:t>
            </a:r>
          </a:p>
        </p:txBody>
      </p:sp>
      <p:sp>
        <p:nvSpPr>
          <p:cNvPr id="26" name="ZoneTexte 25">
            <a:extLst>
              <a:ext uri="{FF2B5EF4-FFF2-40B4-BE49-F238E27FC236}">
                <a16:creationId xmlns:a16="http://schemas.microsoft.com/office/drawing/2014/main" id="{8244F894-C5AD-F427-0D71-B0EEF3E6E91F}"/>
              </a:ext>
            </a:extLst>
          </p:cNvPr>
          <p:cNvSpPr txBox="1"/>
          <p:nvPr/>
        </p:nvSpPr>
        <p:spPr>
          <a:xfrm>
            <a:off x="172526" y="5384602"/>
            <a:ext cx="465826" cy="307777"/>
          </a:xfrm>
          <a:prstGeom prst="rect">
            <a:avLst/>
          </a:prstGeom>
          <a:noFill/>
        </p:spPr>
        <p:txBody>
          <a:bodyPr wrap="square" rtlCol="0">
            <a:spAutoFit/>
          </a:bodyPr>
          <a:lstStyle/>
          <a:p>
            <a:r>
              <a:rPr lang="fr-FR" sz="1400" dirty="0"/>
              <a:t>X2</a:t>
            </a:r>
          </a:p>
        </p:txBody>
      </p:sp>
      <p:sp>
        <p:nvSpPr>
          <p:cNvPr id="27" name="ZoneTexte 26">
            <a:extLst>
              <a:ext uri="{FF2B5EF4-FFF2-40B4-BE49-F238E27FC236}">
                <a16:creationId xmlns:a16="http://schemas.microsoft.com/office/drawing/2014/main" id="{BF2DDF77-CA43-E630-E19B-4550C5E98949}"/>
              </a:ext>
            </a:extLst>
          </p:cNvPr>
          <p:cNvSpPr txBox="1"/>
          <p:nvPr/>
        </p:nvSpPr>
        <p:spPr>
          <a:xfrm>
            <a:off x="172526" y="6186410"/>
            <a:ext cx="465826" cy="307777"/>
          </a:xfrm>
          <a:prstGeom prst="rect">
            <a:avLst/>
          </a:prstGeom>
          <a:noFill/>
        </p:spPr>
        <p:txBody>
          <a:bodyPr wrap="square" rtlCol="0">
            <a:spAutoFit/>
          </a:bodyPr>
          <a:lstStyle/>
          <a:p>
            <a:r>
              <a:rPr lang="fr-FR" sz="1400" dirty="0"/>
              <a:t>X3</a:t>
            </a:r>
          </a:p>
        </p:txBody>
      </p:sp>
      <p:sp>
        <p:nvSpPr>
          <p:cNvPr id="28" name="ZoneTexte 27">
            <a:extLst>
              <a:ext uri="{FF2B5EF4-FFF2-40B4-BE49-F238E27FC236}">
                <a16:creationId xmlns:a16="http://schemas.microsoft.com/office/drawing/2014/main" id="{5A308783-4C27-0505-12C5-4223270D0DE7}"/>
              </a:ext>
            </a:extLst>
          </p:cNvPr>
          <p:cNvSpPr txBox="1"/>
          <p:nvPr/>
        </p:nvSpPr>
        <p:spPr>
          <a:xfrm>
            <a:off x="7802009" y="4594498"/>
            <a:ext cx="465826" cy="307777"/>
          </a:xfrm>
          <a:prstGeom prst="rect">
            <a:avLst/>
          </a:prstGeom>
          <a:noFill/>
        </p:spPr>
        <p:txBody>
          <a:bodyPr wrap="square" rtlCol="0">
            <a:spAutoFit/>
          </a:bodyPr>
          <a:lstStyle/>
          <a:p>
            <a:r>
              <a:rPr lang="fr-FR" sz="1400" dirty="0"/>
              <a:t>X1</a:t>
            </a:r>
          </a:p>
        </p:txBody>
      </p:sp>
      <p:sp>
        <p:nvSpPr>
          <p:cNvPr id="29" name="ZoneTexte 28">
            <a:extLst>
              <a:ext uri="{FF2B5EF4-FFF2-40B4-BE49-F238E27FC236}">
                <a16:creationId xmlns:a16="http://schemas.microsoft.com/office/drawing/2014/main" id="{A5EDCEF2-4FDE-E56D-6510-5CD802C33440}"/>
              </a:ext>
            </a:extLst>
          </p:cNvPr>
          <p:cNvSpPr txBox="1"/>
          <p:nvPr/>
        </p:nvSpPr>
        <p:spPr>
          <a:xfrm>
            <a:off x="7802009" y="5378645"/>
            <a:ext cx="465826" cy="307777"/>
          </a:xfrm>
          <a:prstGeom prst="rect">
            <a:avLst/>
          </a:prstGeom>
          <a:noFill/>
        </p:spPr>
        <p:txBody>
          <a:bodyPr wrap="square" rtlCol="0">
            <a:spAutoFit/>
          </a:bodyPr>
          <a:lstStyle/>
          <a:p>
            <a:r>
              <a:rPr lang="fr-FR" sz="1400" dirty="0"/>
              <a:t>X2</a:t>
            </a:r>
          </a:p>
        </p:txBody>
      </p:sp>
      <p:sp>
        <p:nvSpPr>
          <p:cNvPr id="30" name="ZoneTexte 29">
            <a:extLst>
              <a:ext uri="{FF2B5EF4-FFF2-40B4-BE49-F238E27FC236}">
                <a16:creationId xmlns:a16="http://schemas.microsoft.com/office/drawing/2014/main" id="{BCDAD272-05C1-65B9-3E46-62844A8B71CA}"/>
              </a:ext>
            </a:extLst>
          </p:cNvPr>
          <p:cNvSpPr txBox="1"/>
          <p:nvPr/>
        </p:nvSpPr>
        <p:spPr>
          <a:xfrm>
            <a:off x="7802009" y="6145208"/>
            <a:ext cx="465826" cy="307777"/>
          </a:xfrm>
          <a:prstGeom prst="rect">
            <a:avLst/>
          </a:prstGeom>
          <a:noFill/>
        </p:spPr>
        <p:txBody>
          <a:bodyPr wrap="square" rtlCol="0">
            <a:spAutoFit/>
          </a:bodyPr>
          <a:lstStyle/>
          <a:p>
            <a:r>
              <a:rPr lang="fr-FR" sz="1400" dirty="0"/>
              <a:t>X3</a:t>
            </a:r>
          </a:p>
        </p:txBody>
      </p:sp>
      <p:sp>
        <p:nvSpPr>
          <p:cNvPr id="31" name="ZoneTexte 30">
            <a:extLst>
              <a:ext uri="{FF2B5EF4-FFF2-40B4-BE49-F238E27FC236}">
                <a16:creationId xmlns:a16="http://schemas.microsoft.com/office/drawing/2014/main" id="{1F758A56-1A67-B273-CDF1-08F4C3396623}"/>
              </a:ext>
            </a:extLst>
          </p:cNvPr>
          <p:cNvSpPr txBox="1"/>
          <p:nvPr/>
        </p:nvSpPr>
        <p:spPr>
          <a:xfrm>
            <a:off x="4529765" y="1716540"/>
            <a:ext cx="3132469" cy="1815882"/>
          </a:xfrm>
          <a:prstGeom prst="rect">
            <a:avLst/>
          </a:prstGeom>
          <a:noFill/>
        </p:spPr>
        <p:txBody>
          <a:bodyPr wrap="square" rtlCol="0">
            <a:spAutoFit/>
          </a:bodyPr>
          <a:lstStyle/>
          <a:p>
            <a:r>
              <a:rPr lang="fr-FR" sz="1400" dirty="0"/>
              <a:t>Les </a:t>
            </a:r>
            <a:r>
              <a:rPr lang="fr-FR" sz="1400" dirty="0" err="1"/>
              <a:t>datasets</a:t>
            </a:r>
            <a:r>
              <a:rPr lang="fr-FR" sz="1400" dirty="0"/>
              <a:t> émergeants lors des observations précédentes sont identiques. Le SVR semble toujours être le plus efficace. </a:t>
            </a:r>
          </a:p>
          <a:p>
            <a:endParaRPr lang="fr-FR" sz="1400" dirty="0"/>
          </a:p>
          <a:p>
            <a:r>
              <a:rPr lang="fr-FR" sz="1400" dirty="0"/>
              <a:t>L’erreur moyennes est en revanche plus faible avec le </a:t>
            </a:r>
            <a:r>
              <a:rPr lang="fr-FR" sz="1400" dirty="0" err="1"/>
              <a:t>Random</a:t>
            </a:r>
            <a:r>
              <a:rPr lang="fr-FR" sz="1400" dirty="0"/>
              <a:t> Forest dans les 2 cas</a:t>
            </a:r>
          </a:p>
        </p:txBody>
      </p:sp>
      <p:sp>
        <p:nvSpPr>
          <p:cNvPr id="32" name="Ellipse 31">
            <a:extLst>
              <a:ext uri="{FF2B5EF4-FFF2-40B4-BE49-F238E27FC236}">
                <a16:creationId xmlns:a16="http://schemas.microsoft.com/office/drawing/2014/main" id="{0D06814A-9941-F907-2732-B28FCD77A441}"/>
              </a:ext>
            </a:extLst>
          </p:cNvPr>
          <p:cNvSpPr/>
          <p:nvPr/>
        </p:nvSpPr>
        <p:spPr>
          <a:xfrm>
            <a:off x="1711865" y="4782323"/>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Ellipse 32">
            <a:extLst>
              <a:ext uri="{FF2B5EF4-FFF2-40B4-BE49-F238E27FC236}">
                <a16:creationId xmlns:a16="http://schemas.microsoft.com/office/drawing/2014/main" id="{7FC9B65C-1177-64C4-E074-F825AC68360F}"/>
              </a:ext>
            </a:extLst>
          </p:cNvPr>
          <p:cNvSpPr/>
          <p:nvPr/>
        </p:nvSpPr>
        <p:spPr>
          <a:xfrm>
            <a:off x="3858931" y="4892556"/>
            <a:ext cx="491090" cy="1171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Ellipse 33">
            <a:extLst>
              <a:ext uri="{FF2B5EF4-FFF2-40B4-BE49-F238E27FC236}">
                <a16:creationId xmlns:a16="http://schemas.microsoft.com/office/drawing/2014/main" id="{F1DA7CB2-2E77-6BE3-92C4-A90642920F0C}"/>
              </a:ext>
            </a:extLst>
          </p:cNvPr>
          <p:cNvSpPr/>
          <p:nvPr/>
        </p:nvSpPr>
        <p:spPr>
          <a:xfrm>
            <a:off x="3890454" y="5600530"/>
            <a:ext cx="491090" cy="3077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Ellipse 34">
            <a:extLst>
              <a:ext uri="{FF2B5EF4-FFF2-40B4-BE49-F238E27FC236}">
                <a16:creationId xmlns:a16="http://schemas.microsoft.com/office/drawing/2014/main" id="{A5D6A917-1F07-9A70-04C0-25B8130CC33E}"/>
              </a:ext>
            </a:extLst>
          </p:cNvPr>
          <p:cNvSpPr/>
          <p:nvPr/>
        </p:nvSpPr>
        <p:spPr>
          <a:xfrm>
            <a:off x="3861239" y="6513650"/>
            <a:ext cx="491090" cy="1171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B3680182-DEAF-CBAA-1A28-ED783D881299}"/>
              </a:ext>
            </a:extLst>
          </p:cNvPr>
          <p:cNvSpPr/>
          <p:nvPr/>
        </p:nvSpPr>
        <p:spPr>
          <a:xfrm>
            <a:off x="1711865" y="5584131"/>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Ellipse 37">
            <a:extLst>
              <a:ext uri="{FF2B5EF4-FFF2-40B4-BE49-F238E27FC236}">
                <a16:creationId xmlns:a16="http://schemas.microsoft.com/office/drawing/2014/main" id="{99F187DB-7740-E57A-71BF-D10EFB5970D0}"/>
              </a:ext>
            </a:extLst>
          </p:cNvPr>
          <p:cNvSpPr/>
          <p:nvPr/>
        </p:nvSpPr>
        <p:spPr>
          <a:xfrm>
            <a:off x="1711865" y="6391803"/>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Ellipse 38">
            <a:extLst>
              <a:ext uri="{FF2B5EF4-FFF2-40B4-BE49-F238E27FC236}">
                <a16:creationId xmlns:a16="http://schemas.microsoft.com/office/drawing/2014/main" id="{FE3E128D-496C-9589-966A-1D4D93236BFF}"/>
              </a:ext>
            </a:extLst>
          </p:cNvPr>
          <p:cNvSpPr/>
          <p:nvPr/>
        </p:nvSpPr>
        <p:spPr>
          <a:xfrm>
            <a:off x="9305986" y="4782638"/>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Ellipse 39">
            <a:extLst>
              <a:ext uri="{FF2B5EF4-FFF2-40B4-BE49-F238E27FC236}">
                <a16:creationId xmlns:a16="http://schemas.microsoft.com/office/drawing/2014/main" id="{CD665B85-503F-D48D-6615-F7EC03BF8482}"/>
              </a:ext>
            </a:extLst>
          </p:cNvPr>
          <p:cNvSpPr/>
          <p:nvPr/>
        </p:nvSpPr>
        <p:spPr>
          <a:xfrm>
            <a:off x="9302791" y="6391384"/>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Ellipse 40">
            <a:extLst>
              <a:ext uri="{FF2B5EF4-FFF2-40B4-BE49-F238E27FC236}">
                <a16:creationId xmlns:a16="http://schemas.microsoft.com/office/drawing/2014/main" id="{7F6A1CB8-FF78-FD3E-D62E-4CC28FD020D7}"/>
              </a:ext>
            </a:extLst>
          </p:cNvPr>
          <p:cNvSpPr/>
          <p:nvPr/>
        </p:nvSpPr>
        <p:spPr>
          <a:xfrm>
            <a:off x="9302791" y="5570665"/>
            <a:ext cx="611197" cy="3376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Ellipse 41">
            <a:extLst>
              <a:ext uri="{FF2B5EF4-FFF2-40B4-BE49-F238E27FC236}">
                <a16:creationId xmlns:a16="http://schemas.microsoft.com/office/drawing/2014/main" id="{0EF0EA91-3077-83A2-EDE6-89391A7D8C44}"/>
              </a:ext>
            </a:extLst>
          </p:cNvPr>
          <p:cNvSpPr/>
          <p:nvPr/>
        </p:nvSpPr>
        <p:spPr>
          <a:xfrm>
            <a:off x="11418546" y="4887883"/>
            <a:ext cx="491090" cy="1171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Ellipse 42">
            <a:extLst>
              <a:ext uri="{FF2B5EF4-FFF2-40B4-BE49-F238E27FC236}">
                <a16:creationId xmlns:a16="http://schemas.microsoft.com/office/drawing/2014/main" id="{83300412-C1ED-460D-A0FD-A7B49905DBB3}"/>
              </a:ext>
            </a:extLst>
          </p:cNvPr>
          <p:cNvSpPr/>
          <p:nvPr/>
        </p:nvSpPr>
        <p:spPr>
          <a:xfrm>
            <a:off x="11418546" y="5694364"/>
            <a:ext cx="491090" cy="1171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6CCB669A-78D8-A0D3-021A-5C82B4AED5AC}"/>
              </a:ext>
            </a:extLst>
          </p:cNvPr>
          <p:cNvSpPr/>
          <p:nvPr/>
        </p:nvSpPr>
        <p:spPr>
          <a:xfrm>
            <a:off x="11458417" y="6501617"/>
            <a:ext cx="491090" cy="1171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8908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BCD24B9-CCA2-8AB7-A863-03ECB2AB6146}"/>
              </a:ext>
            </a:extLst>
          </p:cNvPr>
          <p:cNvSpPr>
            <a:spLocks noGrp="1"/>
          </p:cNvSpPr>
          <p:nvPr>
            <p:ph type="title"/>
          </p:nvPr>
        </p:nvSpPr>
        <p:spPr>
          <a:xfrm>
            <a:off x="2414272" y="0"/>
            <a:ext cx="7363456" cy="1320800"/>
          </a:xfrm>
        </p:spPr>
        <p:txBody>
          <a:bodyPr anchor="ctr">
            <a:normAutofit/>
          </a:bodyPr>
          <a:lstStyle/>
          <a:p>
            <a:pPr>
              <a:lnSpc>
                <a:spcPct val="90000"/>
              </a:lnSpc>
            </a:pPr>
            <a:r>
              <a:rPr lang="fr-FR" sz="2400" dirty="0"/>
              <a:t>Comparaison des modèles selon les </a:t>
            </a:r>
            <a:r>
              <a:rPr lang="fr-FR" sz="2400" dirty="0" err="1"/>
              <a:t>datasets</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71B48493-82AA-FC3F-B5D8-540B344B4EE1}"/>
              </a:ext>
            </a:extLst>
          </p:cNvPr>
          <p:cNvSpPr txBox="1"/>
          <p:nvPr/>
        </p:nvSpPr>
        <p:spPr>
          <a:xfrm>
            <a:off x="5055079" y="660400"/>
            <a:ext cx="2081841" cy="369332"/>
          </a:xfrm>
          <a:prstGeom prst="rect">
            <a:avLst/>
          </a:prstGeom>
          <a:noFill/>
        </p:spPr>
        <p:txBody>
          <a:bodyPr wrap="square" rtlCol="0">
            <a:spAutoFit/>
          </a:bodyPr>
          <a:lstStyle/>
          <a:p>
            <a:r>
              <a:rPr lang="fr-FR" dirty="0"/>
              <a:t>Modèles optimisés</a:t>
            </a:r>
          </a:p>
        </p:txBody>
      </p:sp>
      <p:pic>
        <p:nvPicPr>
          <p:cNvPr id="7" name="Image 6">
            <a:extLst>
              <a:ext uri="{FF2B5EF4-FFF2-40B4-BE49-F238E27FC236}">
                <a16:creationId xmlns:a16="http://schemas.microsoft.com/office/drawing/2014/main" id="{AC574BD1-1A4C-C558-3472-B429DD9B5DA4}"/>
              </a:ext>
            </a:extLst>
          </p:cNvPr>
          <p:cNvPicPr>
            <a:picLocks noChangeAspect="1"/>
          </p:cNvPicPr>
          <p:nvPr/>
        </p:nvPicPr>
        <p:blipFill>
          <a:blip r:embed="rId2"/>
          <a:stretch>
            <a:fillRect/>
          </a:stretch>
        </p:blipFill>
        <p:spPr>
          <a:xfrm>
            <a:off x="6181088" y="1599083"/>
            <a:ext cx="2575547" cy="5017698"/>
          </a:xfrm>
          <a:prstGeom prst="rect">
            <a:avLst/>
          </a:prstGeom>
        </p:spPr>
      </p:pic>
      <p:pic>
        <p:nvPicPr>
          <p:cNvPr id="9" name="Image 8">
            <a:extLst>
              <a:ext uri="{FF2B5EF4-FFF2-40B4-BE49-F238E27FC236}">
                <a16:creationId xmlns:a16="http://schemas.microsoft.com/office/drawing/2014/main" id="{7F4912A6-5A03-1E5C-CB4B-6092185F5003}"/>
              </a:ext>
            </a:extLst>
          </p:cNvPr>
          <p:cNvPicPr>
            <a:picLocks noChangeAspect="1"/>
          </p:cNvPicPr>
          <p:nvPr/>
        </p:nvPicPr>
        <p:blipFill>
          <a:blip r:embed="rId3"/>
          <a:stretch>
            <a:fillRect/>
          </a:stretch>
        </p:blipFill>
        <p:spPr>
          <a:xfrm>
            <a:off x="231510" y="1598761"/>
            <a:ext cx="2549894" cy="5017699"/>
          </a:xfrm>
          <a:prstGeom prst="rect">
            <a:avLst/>
          </a:prstGeom>
        </p:spPr>
      </p:pic>
      <p:sp>
        <p:nvSpPr>
          <p:cNvPr id="10" name="ZoneTexte 9">
            <a:extLst>
              <a:ext uri="{FF2B5EF4-FFF2-40B4-BE49-F238E27FC236}">
                <a16:creationId xmlns:a16="http://schemas.microsoft.com/office/drawing/2014/main" id="{18125258-F56B-4C26-A0A1-29DCE633E7F7}"/>
              </a:ext>
            </a:extLst>
          </p:cNvPr>
          <p:cNvSpPr txBox="1"/>
          <p:nvPr/>
        </p:nvSpPr>
        <p:spPr>
          <a:xfrm>
            <a:off x="398875" y="1298594"/>
            <a:ext cx="2215163" cy="276999"/>
          </a:xfrm>
          <a:prstGeom prst="rect">
            <a:avLst/>
          </a:prstGeom>
          <a:noFill/>
        </p:spPr>
        <p:txBody>
          <a:bodyPr wrap="square" rtlCol="0">
            <a:spAutoFit/>
          </a:bodyPr>
          <a:lstStyle/>
          <a:p>
            <a:pPr algn="ctr"/>
            <a:r>
              <a:rPr lang="fr-FR" sz="1200" dirty="0"/>
              <a:t>Consommation X4 optimisé</a:t>
            </a:r>
          </a:p>
        </p:txBody>
      </p:sp>
      <p:sp>
        <p:nvSpPr>
          <p:cNvPr id="11" name="ZoneTexte 10">
            <a:extLst>
              <a:ext uri="{FF2B5EF4-FFF2-40B4-BE49-F238E27FC236}">
                <a16:creationId xmlns:a16="http://schemas.microsoft.com/office/drawing/2014/main" id="{FE85B931-67BC-8749-F95A-1D78FC26AC82}"/>
              </a:ext>
            </a:extLst>
          </p:cNvPr>
          <p:cNvSpPr txBox="1"/>
          <p:nvPr/>
        </p:nvSpPr>
        <p:spPr>
          <a:xfrm>
            <a:off x="6605641" y="1298594"/>
            <a:ext cx="1726440" cy="276999"/>
          </a:xfrm>
          <a:prstGeom prst="rect">
            <a:avLst/>
          </a:prstGeom>
          <a:noFill/>
        </p:spPr>
        <p:txBody>
          <a:bodyPr wrap="square" rtlCol="0">
            <a:spAutoFit/>
          </a:bodyPr>
          <a:lstStyle/>
          <a:p>
            <a:pPr algn="ctr"/>
            <a:r>
              <a:rPr lang="fr-FR" sz="1200" dirty="0"/>
              <a:t>Emission X4 optimisé</a:t>
            </a:r>
          </a:p>
        </p:txBody>
      </p:sp>
      <p:pic>
        <p:nvPicPr>
          <p:cNvPr id="13" name="Image 12" descr="Une image contenant texte, tableau de points, armoire&#10;&#10;Description générée automatiquement">
            <a:extLst>
              <a:ext uri="{FF2B5EF4-FFF2-40B4-BE49-F238E27FC236}">
                <a16:creationId xmlns:a16="http://schemas.microsoft.com/office/drawing/2014/main" id="{9E263C92-C8EE-01CD-7BFD-EA03972039BE}"/>
              </a:ext>
            </a:extLst>
          </p:cNvPr>
          <p:cNvPicPr>
            <a:picLocks noChangeAspect="1"/>
          </p:cNvPicPr>
          <p:nvPr/>
        </p:nvPicPr>
        <p:blipFill>
          <a:blip r:embed="rId4"/>
          <a:stretch>
            <a:fillRect/>
          </a:stretch>
        </p:blipFill>
        <p:spPr>
          <a:xfrm>
            <a:off x="2810242" y="2004690"/>
            <a:ext cx="3314596" cy="779624"/>
          </a:xfrm>
          <a:prstGeom prst="rect">
            <a:avLst/>
          </a:prstGeom>
        </p:spPr>
      </p:pic>
      <p:pic>
        <p:nvPicPr>
          <p:cNvPr id="15" name="Image 14" descr="Une image contenant texte, tableau de points, armoire&#10;&#10;Description générée automatiquement">
            <a:extLst>
              <a:ext uri="{FF2B5EF4-FFF2-40B4-BE49-F238E27FC236}">
                <a16:creationId xmlns:a16="http://schemas.microsoft.com/office/drawing/2014/main" id="{052E6BFE-5653-A63A-DEBB-2520B7BCD1A5}"/>
              </a:ext>
            </a:extLst>
          </p:cNvPr>
          <p:cNvPicPr>
            <a:picLocks noChangeAspect="1"/>
          </p:cNvPicPr>
          <p:nvPr/>
        </p:nvPicPr>
        <p:blipFill>
          <a:blip r:embed="rId5"/>
          <a:stretch>
            <a:fillRect/>
          </a:stretch>
        </p:blipFill>
        <p:spPr>
          <a:xfrm>
            <a:off x="2823947" y="3717798"/>
            <a:ext cx="3314598" cy="779624"/>
          </a:xfrm>
          <a:prstGeom prst="rect">
            <a:avLst/>
          </a:prstGeom>
        </p:spPr>
      </p:pic>
      <p:sp>
        <p:nvSpPr>
          <p:cNvPr id="16" name="ZoneTexte 15">
            <a:extLst>
              <a:ext uri="{FF2B5EF4-FFF2-40B4-BE49-F238E27FC236}">
                <a16:creationId xmlns:a16="http://schemas.microsoft.com/office/drawing/2014/main" id="{33D234E7-106C-9150-EF44-5D17683E12CB}"/>
              </a:ext>
            </a:extLst>
          </p:cNvPr>
          <p:cNvSpPr txBox="1"/>
          <p:nvPr/>
        </p:nvSpPr>
        <p:spPr>
          <a:xfrm>
            <a:off x="8799178" y="1644667"/>
            <a:ext cx="3314596" cy="2031325"/>
          </a:xfrm>
          <a:prstGeom prst="rect">
            <a:avLst/>
          </a:prstGeom>
          <a:noFill/>
        </p:spPr>
        <p:txBody>
          <a:bodyPr wrap="square" rtlCol="0">
            <a:spAutoFit/>
          </a:bodyPr>
          <a:lstStyle/>
          <a:p>
            <a:r>
              <a:rPr lang="fr-FR" sz="1400" dirty="0"/>
              <a:t>Les modèles ressortant avec le </a:t>
            </a:r>
            <a:r>
              <a:rPr lang="fr-FR" sz="1400" dirty="0" err="1"/>
              <a:t>dataset</a:t>
            </a:r>
            <a:r>
              <a:rPr lang="fr-FR" sz="1400" dirty="0"/>
              <a:t> X4 optimisé sont le </a:t>
            </a:r>
            <a:r>
              <a:rPr lang="fr-FR" sz="1400" dirty="0" err="1"/>
              <a:t>RandomForest</a:t>
            </a:r>
            <a:r>
              <a:rPr lang="fr-FR" sz="1400" dirty="0"/>
              <a:t> et le </a:t>
            </a:r>
            <a:r>
              <a:rPr lang="fr-FR" sz="1400" dirty="0" err="1"/>
              <a:t>XGBoost</a:t>
            </a:r>
            <a:endParaRPr lang="fr-FR" sz="1400" dirty="0"/>
          </a:p>
          <a:p>
            <a:endParaRPr lang="fr-FR" sz="1400" dirty="0"/>
          </a:p>
          <a:p>
            <a:r>
              <a:rPr lang="fr-FR" sz="1400" dirty="0"/>
              <a:t>L’erreur moyenne est aussi la plus faible avec ces modèles. </a:t>
            </a:r>
          </a:p>
          <a:p>
            <a:endParaRPr lang="fr-FR" sz="1400" dirty="0"/>
          </a:p>
          <a:p>
            <a:r>
              <a:rPr lang="fr-FR" sz="1400" dirty="0"/>
              <a:t>Nous conserverons donc le </a:t>
            </a:r>
            <a:r>
              <a:rPr lang="fr-FR" sz="1400" dirty="0" err="1"/>
              <a:t>Random</a:t>
            </a:r>
            <a:r>
              <a:rPr lang="fr-FR" sz="1400" dirty="0"/>
              <a:t> Forest et le </a:t>
            </a:r>
            <a:r>
              <a:rPr lang="fr-FR" sz="1400" dirty="0" err="1"/>
              <a:t>XGBoost</a:t>
            </a:r>
            <a:r>
              <a:rPr lang="fr-FR" sz="1400" dirty="0"/>
              <a:t>. </a:t>
            </a:r>
          </a:p>
        </p:txBody>
      </p:sp>
      <p:sp>
        <p:nvSpPr>
          <p:cNvPr id="17" name="ZoneTexte 16">
            <a:extLst>
              <a:ext uri="{FF2B5EF4-FFF2-40B4-BE49-F238E27FC236}">
                <a16:creationId xmlns:a16="http://schemas.microsoft.com/office/drawing/2014/main" id="{B62A52CA-2FB3-5001-6B65-3222DC54FE8E}"/>
              </a:ext>
            </a:extLst>
          </p:cNvPr>
          <p:cNvSpPr txBox="1"/>
          <p:nvPr/>
        </p:nvSpPr>
        <p:spPr>
          <a:xfrm>
            <a:off x="2781404" y="1692617"/>
            <a:ext cx="2215163" cy="276999"/>
          </a:xfrm>
          <a:prstGeom prst="rect">
            <a:avLst/>
          </a:prstGeom>
          <a:noFill/>
        </p:spPr>
        <p:txBody>
          <a:bodyPr wrap="square" rtlCol="0">
            <a:spAutoFit/>
          </a:bodyPr>
          <a:lstStyle/>
          <a:p>
            <a:pPr algn="ctr"/>
            <a:r>
              <a:rPr lang="fr-FR" sz="1200" dirty="0"/>
              <a:t>Consommation X4 optimisé</a:t>
            </a:r>
          </a:p>
        </p:txBody>
      </p:sp>
      <p:sp>
        <p:nvSpPr>
          <p:cNvPr id="18" name="ZoneTexte 17">
            <a:extLst>
              <a:ext uri="{FF2B5EF4-FFF2-40B4-BE49-F238E27FC236}">
                <a16:creationId xmlns:a16="http://schemas.microsoft.com/office/drawing/2014/main" id="{14FE4E0A-7763-0117-229C-0578DCE5F013}"/>
              </a:ext>
            </a:extLst>
          </p:cNvPr>
          <p:cNvSpPr txBox="1"/>
          <p:nvPr/>
        </p:nvSpPr>
        <p:spPr>
          <a:xfrm>
            <a:off x="2810242" y="3405725"/>
            <a:ext cx="1726440" cy="276999"/>
          </a:xfrm>
          <a:prstGeom prst="rect">
            <a:avLst/>
          </a:prstGeom>
          <a:noFill/>
        </p:spPr>
        <p:txBody>
          <a:bodyPr wrap="square" rtlCol="0">
            <a:spAutoFit/>
          </a:bodyPr>
          <a:lstStyle/>
          <a:p>
            <a:pPr algn="ctr"/>
            <a:r>
              <a:rPr lang="fr-FR" sz="1200" dirty="0"/>
              <a:t>Emission X4 optimisé</a:t>
            </a:r>
          </a:p>
        </p:txBody>
      </p:sp>
      <p:sp>
        <p:nvSpPr>
          <p:cNvPr id="19" name="Ellipse 18">
            <a:extLst>
              <a:ext uri="{FF2B5EF4-FFF2-40B4-BE49-F238E27FC236}">
                <a16:creationId xmlns:a16="http://schemas.microsoft.com/office/drawing/2014/main" id="{A67157AB-DDD0-0551-5CE8-BC049487F8FF}"/>
              </a:ext>
            </a:extLst>
          </p:cNvPr>
          <p:cNvSpPr/>
          <p:nvPr/>
        </p:nvSpPr>
        <p:spPr>
          <a:xfrm>
            <a:off x="1932886" y="1522665"/>
            <a:ext cx="821106" cy="16966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FEA599C0-C6D3-A1C1-9B74-304D483DE206}"/>
              </a:ext>
            </a:extLst>
          </p:cNvPr>
          <p:cNvSpPr/>
          <p:nvPr/>
        </p:nvSpPr>
        <p:spPr>
          <a:xfrm>
            <a:off x="7920715" y="1522665"/>
            <a:ext cx="821106" cy="16966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CCDFB95F-51BA-11E5-34DD-C39F868D5D8C}"/>
              </a:ext>
            </a:extLst>
          </p:cNvPr>
          <p:cNvSpPr/>
          <p:nvPr/>
        </p:nvSpPr>
        <p:spPr>
          <a:xfrm>
            <a:off x="3347342" y="2518272"/>
            <a:ext cx="2932688" cy="31897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llipse 21">
            <a:extLst>
              <a:ext uri="{FF2B5EF4-FFF2-40B4-BE49-F238E27FC236}">
                <a16:creationId xmlns:a16="http://schemas.microsoft.com/office/drawing/2014/main" id="{98B385E2-796A-D688-0F58-08A9A2DD86E0}"/>
              </a:ext>
            </a:extLst>
          </p:cNvPr>
          <p:cNvSpPr/>
          <p:nvPr/>
        </p:nvSpPr>
        <p:spPr>
          <a:xfrm>
            <a:off x="3347342" y="4213526"/>
            <a:ext cx="2932688" cy="31897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42438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BCD24B9-CCA2-8AB7-A863-03ECB2AB6146}"/>
              </a:ext>
            </a:extLst>
          </p:cNvPr>
          <p:cNvSpPr>
            <a:spLocks noGrp="1"/>
          </p:cNvSpPr>
          <p:nvPr>
            <p:ph type="title"/>
          </p:nvPr>
        </p:nvSpPr>
        <p:spPr>
          <a:xfrm>
            <a:off x="2414272" y="0"/>
            <a:ext cx="7363456" cy="1458976"/>
          </a:xfrm>
        </p:spPr>
        <p:txBody>
          <a:bodyPr anchor="ctr">
            <a:normAutofit/>
          </a:bodyPr>
          <a:lstStyle/>
          <a:p>
            <a:pPr algn="ctr">
              <a:lnSpc>
                <a:spcPct val="90000"/>
              </a:lnSpc>
            </a:pPr>
            <a:r>
              <a:rPr lang="fr-FR" sz="2400" dirty="0"/>
              <a:t>Choix du modèle</a:t>
            </a:r>
            <a:br>
              <a:rPr lang="fr-FR" sz="1700" dirty="0">
                <a:effectLst/>
                <a:latin typeface="JetBrains Mono"/>
              </a:rPr>
            </a:br>
            <a:br>
              <a:rPr lang="fr-FR" sz="1700" dirty="0">
                <a:effectLst/>
                <a:latin typeface="JetBrains Mono"/>
              </a:rPr>
            </a:br>
            <a:endParaRPr lang="fr-FR" sz="1700" dirty="0"/>
          </a:p>
        </p:txBody>
      </p:sp>
      <p:sp>
        <p:nvSpPr>
          <p:cNvPr id="5" name="ZoneTexte 4">
            <a:extLst>
              <a:ext uri="{FF2B5EF4-FFF2-40B4-BE49-F238E27FC236}">
                <a16:creationId xmlns:a16="http://schemas.microsoft.com/office/drawing/2014/main" id="{71B48493-82AA-FC3F-B5D8-540B344B4EE1}"/>
              </a:ext>
            </a:extLst>
          </p:cNvPr>
          <p:cNvSpPr txBox="1"/>
          <p:nvPr/>
        </p:nvSpPr>
        <p:spPr>
          <a:xfrm>
            <a:off x="3916119" y="1458976"/>
            <a:ext cx="3525328" cy="646331"/>
          </a:xfrm>
          <a:prstGeom prst="rect">
            <a:avLst/>
          </a:prstGeom>
          <a:noFill/>
        </p:spPr>
        <p:txBody>
          <a:bodyPr wrap="square" rtlCol="0">
            <a:spAutoFit/>
          </a:bodyPr>
          <a:lstStyle/>
          <a:p>
            <a:r>
              <a:rPr lang="fr-FR" dirty="0" err="1"/>
              <a:t>Feature</a:t>
            </a:r>
            <a:r>
              <a:rPr lang="fr-FR" dirty="0"/>
              <a:t> importance</a:t>
            </a:r>
          </a:p>
          <a:p>
            <a:r>
              <a:rPr lang="fr-FR" dirty="0"/>
              <a:t>Impact de l’</a:t>
            </a:r>
            <a:r>
              <a:rPr lang="fr-FR" dirty="0" err="1"/>
              <a:t>EnergyStraScore</a:t>
            </a:r>
            <a:endParaRPr lang="fr-FR" dirty="0"/>
          </a:p>
        </p:txBody>
      </p:sp>
      <p:sp>
        <p:nvSpPr>
          <p:cNvPr id="11" name="ZoneTexte 10">
            <a:extLst>
              <a:ext uri="{FF2B5EF4-FFF2-40B4-BE49-F238E27FC236}">
                <a16:creationId xmlns:a16="http://schemas.microsoft.com/office/drawing/2014/main" id="{FE85B931-67BC-8749-F95A-1D78FC26AC82}"/>
              </a:ext>
            </a:extLst>
          </p:cNvPr>
          <p:cNvSpPr txBox="1"/>
          <p:nvPr/>
        </p:nvSpPr>
        <p:spPr>
          <a:xfrm>
            <a:off x="10394240" y="3152001"/>
            <a:ext cx="1726440" cy="276999"/>
          </a:xfrm>
          <a:prstGeom prst="rect">
            <a:avLst/>
          </a:prstGeom>
          <a:noFill/>
        </p:spPr>
        <p:txBody>
          <a:bodyPr wrap="square" rtlCol="0">
            <a:spAutoFit/>
          </a:bodyPr>
          <a:lstStyle/>
          <a:p>
            <a:pPr algn="ctr"/>
            <a:r>
              <a:rPr lang="fr-FR" sz="1200" dirty="0"/>
              <a:t>Emission X4 optimisé</a:t>
            </a:r>
          </a:p>
        </p:txBody>
      </p:sp>
      <p:sp>
        <p:nvSpPr>
          <p:cNvPr id="16" name="ZoneTexte 15">
            <a:extLst>
              <a:ext uri="{FF2B5EF4-FFF2-40B4-BE49-F238E27FC236}">
                <a16:creationId xmlns:a16="http://schemas.microsoft.com/office/drawing/2014/main" id="{33D234E7-106C-9150-EF44-5D17683E12CB}"/>
              </a:ext>
            </a:extLst>
          </p:cNvPr>
          <p:cNvSpPr txBox="1"/>
          <p:nvPr/>
        </p:nvSpPr>
        <p:spPr>
          <a:xfrm>
            <a:off x="3384294" y="2551836"/>
            <a:ext cx="4281615"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a:t>le </a:t>
            </a:r>
            <a:r>
              <a:rPr lang="fr-FR" sz="1400" dirty="0" err="1"/>
              <a:t>poid</a:t>
            </a:r>
            <a:r>
              <a:rPr lang="fr-FR" sz="1400" dirty="0"/>
              <a:t> de l’</a:t>
            </a:r>
            <a:r>
              <a:rPr lang="fr-FR" sz="1400" dirty="0" err="1"/>
              <a:t>EnergyStarScore</a:t>
            </a:r>
            <a:r>
              <a:rPr lang="fr-FR" sz="1400" dirty="0"/>
              <a:t> à un faible impact dans la performance des modèles. </a:t>
            </a:r>
          </a:p>
          <a:p>
            <a:endParaRPr lang="fr-FR" sz="1400" dirty="0"/>
          </a:p>
        </p:txBody>
      </p:sp>
      <p:pic>
        <p:nvPicPr>
          <p:cNvPr id="3" name="Image 2" descr="Une image contenant table&#10;&#10;Description générée automatiquement">
            <a:extLst>
              <a:ext uri="{FF2B5EF4-FFF2-40B4-BE49-F238E27FC236}">
                <a16:creationId xmlns:a16="http://schemas.microsoft.com/office/drawing/2014/main" id="{5DB91D12-F3B7-75BE-2D06-5A98B1359CEA}"/>
              </a:ext>
            </a:extLst>
          </p:cNvPr>
          <p:cNvPicPr>
            <a:picLocks noChangeAspect="1"/>
          </p:cNvPicPr>
          <p:nvPr/>
        </p:nvPicPr>
        <p:blipFill>
          <a:blip r:embed="rId2"/>
          <a:stretch>
            <a:fillRect/>
          </a:stretch>
        </p:blipFill>
        <p:spPr>
          <a:xfrm>
            <a:off x="231811" y="708485"/>
            <a:ext cx="2528601" cy="3013494"/>
          </a:xfrm>
          <a:prstGeom prst="rect">
            <a:avLst/>
          </a:prstGeom>
        </p:spPr>
      </p:pic>
      <p:pic>
        <p:nvPicPr>
          <p:cNvPr id="8" name="Image 7" descr="Une image contenant table&#10;&#10;Description générée automatiquement">
            <a:extLst>
              <a:ext uri="{FF2B5EF4-FFF2-40B4-BE49-F238E27FC236}">
                <a16:creationId xmlns:a16="http://schemas.microsoft.com/office/drawing/2014/main" id="{9F18748B-D66B-5A55-0A56-B386688D28D0}"/>
              </a:ext>
            </a:extLst>
          </p:cNvPr>
          <p:cNvPicPr>
            <a:picLocks noChangeAspect="1"/>
          </p:cNvPicPr>
          <p:nvPr/>
        </p:nvPicPr>
        <p:blipFill>
          <a:blip r:embed="rId3"/>
          <a:stretch>
            <a:fillRect/>
          </a:stretch>
        </p:blipFill>
        <p:spPr>
          <a:xfrm>
            <a:off x="320634" y="3788587"/>
            <a:ext cx="2528601" cy="3013494"/>
          </a:xfrm>
          <a:prstGeom prst="rect">
            <a:avLst/>
          </a:prstGeom>
        </p:spPr>
      </p:pic>
      <p:sp>
        <p:nvSpPr>
          <p:cNvPr id="10" name="ZoneTexte 9">
            <a:extLst>
              <a:ext uri="{FF2B5EF4-FFF2-40B4-BE49-F238E27FC236}">
                <a16:creationId xmlns:a16="http://schemas.microsoft.com/office/drawing/2014/main" id="{18125258-F56B-4C26-A0A1-29DCE633E7F7}"/>
              </a:ext>
            </a:extLst>
          </p:cNvPr>
          <p:cNvSpPr txBox="1"/>
          <p:nvPr/>
        </p:nvSpPr>
        <p:spPr>
          <a:xfrm>
            <a:off x="0" y="3491146"/>
            <a:ext cx="1204142" cy="461665"/>
          </a:xfrm>
          <a:prstGeom prst="rect">
            <a:avLst/>
          </a:prstGeom>
          <a:noFill/>
        </p:spPr>
        <p:txBody>
          <a:bodyPr wrap="square" rtlCol="0">
            <a:spAutoFit/>
          </a:bodyPr>
          <a:lstStyle/>
          <a:p>
            <a:pPr algn="ctr"/>
            <a:r>
              <a:rPr lang="fr-FR" sz="1200" dirty="0"/>
              <a:t>Consommation X4 optimisée</a:t>
            </a:r>
          </a:p>
        </p:txBody>
      </p:sp>
      <p:pic>
        <p:nvPicPr>
          <p:cNvPr id="14" name="Image 13" descr="Une image contenant table&#10;&#10;Description générée automatiquement">
            <a:extLst>
              <a:ext uri="{FF2B5EF4-FFF2-40B4-BE49-F238E27FC236}">
                <a16:creationId xmlns:a16="http://schemas.microsoft.com/office/drawing/2014/main" id="{00E76A24-7482-A2B1-CA2A-225281339B26}"/>
              </a:ext>
            </a:extLst>
          </p:cNvPr>
          <p:cNvPicPr>
            <a:picLocks noChangeAspect="1"/>
          </p:cNvPicPr>
          <p:nvPr/>
        </p:nvPicPr>
        <p:blipFill>
          <a:blip r:embed="rId4"/>
          <a:stretch>
            <a:fillRect/>
          </a:stretch>
        </p:blipFill>
        <p:spPr>
          <a:xfrm>
            <a:off x="7765774" y="708485"/>
            <a:ext cx="2528601" cy="3013493"/>
          </a:xfrm>
          <a:prstGeom prst="rect">
            <a:avLst/>
          </a:prstGeom>
        </p:spPr>
      </p:pic>
      <p:pic>
        <p:nvPicPr>
          <p:cNvPr id="24" name="Image 23" descr="Une image contenant table&#10;&#10;Description générée automatiquement">
            <a:extLst>
              <a:ext uri="{FF2B5EF4-FFF2-40B4-BE49-F238E27FC236}">
                <a16:creationId xmlns:a16="http://schemas.microsoft.com/office/drawing/2014/main" id="{3D3021CC-BD10-EFB5-1BAE-21686848EAD1}"/>
              </a:ext>
            </a:extLst>
          </p:cNvPr>
          <p:cNvPicPr>
            <a:picLocks noChangeAspect="1"/>
          </p:cNvPicPr>
          <p:nvPr/>
        </p:nvPicPr>
        <p:blipFill>
          <a:blip r:embed="rId5"/>
          <a:stretch>
            <a:fillRect/>
          </a:stretch>
        </p:blipFill>
        <p:spPr>
          <a:xfrm>
            <a:off x="7765773" y="3788587"/>
            <a:ext cx="2528601" cy="3013494"/>
          </a:xfrm>
          <a:prstGeom prst="rect">
            <a:avLst/>
          </a:prstGeom>
        </p:spPr>
      </p:pic>
      <p:sp>
        <p:nvSpPr>
          <p:cNvPr id="25" name="Ellipse 24">
            <a:extLst>
              <a:ext uri="{FF2B5EF4-FFF2-40B4-BE49-F238E27FC236}">
                <a16:creationId xmlns:a16="http://schemas.microsoft.com/office/drawing/2014/main" id="{E89AF9A5-2DDF-6B67-C450-5689C4E2096B}"/>
              </a:ext>
            </a:extLst>
          </p:cNvPr>
          <p:cNvSpPr/>
          <p:nvPr/>
        </p:nvSpPr>
        <p:spPr>
          <a:xfrm>
            <a:off x="811895" y="1052423"/>
            <a:ext cx="1368432" cy="1667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Ellipse 25">
            <a:extLst>
              <a:ext uri="{FF2B5EF4-FFF2-40B4-BE49-F238E27FC236}">
                <a16:creationId xmlns:a16="http://schemas.microsoft.com/office/drawing/2014/main" id="{CE2E6448-01B5-D9D7-7DF5-9608F41F3A85}"/>
              </a:ext>
            </a:extLst>
          </p:cNvPr>
          <p:cNvSpPr/>
          <p:nvPr/>
        </p:nvSpPr>
        <p:spPr>
          <a:xfrm>
            <a:off x="8323417" y="1180691"/>
            <a:ext cx="1368432" cy="1667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5C261600-3EDA-3586-5492-2817859305DB}"/>
              </a:ext>
            </a:extLst>
          </p:cNvPr>
          <p:cNvSpPr txBox="1"/>
          <p:nvPr/>
        </p:nvSpPr>
        <p:spPr>
          <a:xfrm>
            <a:off x="3384294" y="3290500"/>
            <a:ext cx="4057151" cy="3108543"/>
          </a:xfrm>
          <a:prstGeom prst="rect">
            <a:avLst/>
          </a:prstGeom>
          <a:noFill/>
        </p:spPr>
        <p:txBody>
          <a:bodyPr wrap="square" rtlCol="0">
            <a:spAutoFit/>
          </a:bodyPr>
          <a:lstStyle/>
          <a:p>
            <a:pPr marL="285750" indent="-285750">
              <a:buFont typeface="Arial" panose="020B0604020202020204" pitchFamily="34" charset="0"/>
              <a:buChar char="•"/>
            </a:pPr>
            <a:r>
              <a:rPr lang="fr-FR" sz="1400" dirty="0"/>
              <a:t>Après optimisation des hyperparamètres, le modèle </a:t>
            </a:r>
            <a:r>
              <a:rPr lang="fr-FR" sz="1400" dirty="0" err="1"/>
              <a:t>Xgboost</a:t>
            </a:r>
            <a:r>
              <a:rPr lang="fr-FR" sz="1400" dirty="0"/>
              <a:t> donnes les meilleurs résultats, il s’améliorera avec l’augmentation de la taille du </a:t>
            </a:r>
            <a:r>
              <a:rPr lang="fr-FR" sz="1400" dirty="0" err="1"/>
              <a:t>dataset</a:t>
            </a:r>
            <a:endParaRPr lang="fr-FR" sz="1400" dirty="0"/>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r>
              <a:rPr lang="fr-FR" sz="1400" dirty="0"/>
              <a:t>Son efficacité passe de 52,6 % à 56,8%</a:t>
            </a:r>
          </a:p>
          <a:p>
            <a:endParaRPr lang="fr-FR" sz="1400" dirty="0"/>
          </a:p>
          <a:p>
            <a:pPr marL="285750" indent="-285750">
              <a:buFont typeface="Arial" panose="020B0604020202020204" pitchFamily="34" charset="0"/>
              <a:buChar char="•"/>
            </a:pPr>
            <a:r>
              <a:rPr lang="fr-FR" sz="1400" dirty="0"/>
              <a:t>Le second modèle pouvant être retenu sera le </a:t>
            </a:r>
            <a:r>
              <a:rPr lang="fr-FR" sz="1400" dirty="0" err="1"/>
              <a:t>Random</a:t>
            </a:r>
            <a:r>
              <a:rPr lang="fr-FR" sz="1400" dirty="0"/>
              <a:t> Forest </a:t>
            </a:r>
            <a:r>
              <a:rPr lang="fr-FR" sz="1400" dirty="0" err="1"/>
              <a:t>Regressor</a:t>
            </a:r>
            <a:endParaRPr lang="fr-FR" sz="1400" dirty="0"/>
          </a:p>
          <a:p>
            <a:pPr marL="285750" indent="-285750">
              <a:buFont typeface="Arial" panose="020B0604020202020204" pitchFamily="34" charset="0"/>
              <a:buChar char="•"/>
            </a:pPr>
            <a:r>
              <a:rPr lang="fr-FR" sz="1400" dirty="0"/>
              <a:t>Son efficacité passe de 56,8% à 56,17 % </a:t>
            </a:r>
          </a:p>
          <a:p>
            <a:endParaRPr lang="fr-FR" sz="1400" dirty="0"/>
          </a:p>
          <a:p>
            <a:pPr marL="285750" indent="-285750">
              <a:buFont typeface="Arial" panose="020B0604020202020204" pitchFamily="34" charset="0"/>
              <a:buChar char="•"/>
            </a:pPr>
            <a:r>
              <a:rPr lang="fr-FR" sz="1400" dirty="0"/>
              <a:t>L’</a:t>
            </a:r>
            <a:r>
              <a:rPr lang="fr-FR" sz="1400" dirty="0" err="1"/>
              <a:t>EnergyStarScore</a:t>
            </a:r>
            <a:r>
              <a:rPr lang="fr-FR" sz="1400" dirty="0"/>
              <a:t> n’apporte rien, il semble même dégrader les scores. </a:t>
            </a:r>
          </a:p>
          <a:p>
            <a:endParaRPr lang="fr-FR" sz="1400" dirty="0"/>
          </a:p>
        </p:txBody>
      </p:sp>
    </p:spTree>
    <p:extLst>
      <p:ext uri="{BB962C8B-B14F-4D97-AF65-F5344CB8AC3E}">
        <p14:creationId xmlns:p14="http://schemas.microsoft.com/office/powerpoint/2010/main" val="47724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0">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253C663D-D113-EA04-FA1D-D1B3C2325956}"/>
              </a:ext>
            </a:extLst>
          </p:cNvPr>
          <p:cNvSpPr>
            <a:spLocks noGrp="1"/>
          </p:cNvSpPr>
          <p:nvPr>
            <p:ph type="title"/>
          </p:nvPr>
        </p:nvSpPr>
        <p:spPr>
          <a:xfrm>
            <a:off x="652481" y="1382486"/>
            <a:ext cx="3547581" cy="4093028"/>
          </a:xfrm>
        </p:spPr>
        <p:txBody>
          <a:bodyPr anchor="ctr">
            <a:normAutofit/>
          </a:bodyPr>
          <a:lstStyle/>
          <a:p>
            <a:r>
              <a:rPr lang="fr-FR" sz="4400" dirty="0">
                <a:solidFill>
                  <a:schemeClr val="accent1">
                    <a:lumMod val="75000"/>
                  </a:schemeClr>
                </a:solidFill>
              </a:rPr>
              <a:t>Conclusions</a:t>
            </a:r>
          </a:p>
        </p:txBody>
      </p:sp>
      <p:sp>
        <p:nvSpPr>
          <p:cNvPr id="22" name="Rectangle 21">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Espace réservé du contenu 2">
            <a:extLst>
              <a:ext uri="{FF2B5EF4-FFF2-40B4-BE49-F238E27FC236}">
                <a16:creationId xmlns:a16="http://schemas.microsoft.com/office/drawing/2014/main" id="{DE4F52E0-F68F-2118-A664-8D55DE22A167}"/>
              </a:ext>
            </a:extLst>
          </p:cNvPr>
          <p:cNvGraphicFramePr>
            <a:graphicFrameLocks noGrp="1"/>
          </p:cNvGraphicFramePr>
          <p:nvPr>
            <p:ph idx="1"/>
            <p:extLst>
              <p:ext uri="{D42A27DB-BD31-4B8C-83A1-F6EECF244321}">
                <p14:modId xmlns:p14="http://schemas.microsoft.com/office/powerpoint/2010/main" val="1344143345"/>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417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94F95D-89EF-455B-9F54-0F4231363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612B9F8D-6DD1-481E-8CCE-81A7EEB1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12" name="Straight Connector 11">
              <a:extLst>
                <a:ext uri="{FF2B5EF4-FFF2-40B4-BE49-F238E27FC236}">
                  <a16:creationId xmlns:a16="http://schemas.microsoft.com/office/drawing/2014/main" id="{BD531F65-BE00-4220-96DD-64DD545E03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BD48B8-B8E0-4EC6-889B-B9D503585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4CB88335-CEFC-4E93-A849-B293A59F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68404B5-9CA3-4B1B-A75D-54F36B1B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7260DE41-7357-49EC-A4FF-41B666696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1D9D87BA-A306-430B-8BCF-468FF820D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9F522E6-2DF0-48FC-873D-74BF21019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1015C585-0283-4901-9837-57DD565CE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CB6D253E-04B9-4649-B17B-DE58968B2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834BB4EB-50E6-5972-73F8-83A87A61A521}"/>
              </a:ext>
            </a:extLst>
          </p:cNvPr>
          <p:cNvSpPr>
            <a:spLocks noGrp="1"/>
          </p:cNvSpPr>
          <p:nvPr>
            <p:ph type="title"/>
          </p:nvPr>
        </p:nvSpPr>
        <p:spPr>
          <a:xfrm>
            <a:off x="677334" y="4765972"/>
            <a:ext cx="8596668" cy="1320800"/>
          </a:xfrm>
        </p:spPr>
        <p:txBody>
          <a:bodyPr anchor="ctr">
            <a:normAutofit/>
          </a:bodyPr>
          <a:lstStyle/>
          <a:p>
            <a:r>
              <a:rPr lang="fr-FR" sz="4400" dirty="0">
                <a:solidFill>
                  <a:schemeClr val="bg1"/>
                </a:solidFill>
              </a:rPr>
              <a:t>Améliorations </a:t>
            </a:r>
          </a:p>
        </p:txBody>
      </p:sp>
      <p:sp useBgFill="1">
        <p:nvSpPr>
          <p:cNvPr id="22" name="Rectangle 21">
            <a:extLst>
              <a:ext uri="{FF2B5EF4-FFF2-40B4-BE49-F238E27FC236}">
                <a16:creationId xmlns:a16="http://schemas.microsoft.com/office/drawing/2014/main" id="{A1AE21A0-AA96-4557-AB48-66255CF0A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3E373B7D-88A8-3A43-63B0-CC52CC532564}"/>
              </a:ext>
            </a:extLst>
          </p:cNvPr>
          <p:cNvGraphicFramePr>
            <a:graphicFrameLocks noGrp="1"/>
          </p:cNvGraphicFramePr>
          <p:nvPr>
            <p:ph idx="1"/>
            <p:extLst>
              <p:ext uri="{D42A27DB-BD31-4B8C-83A1-F6EECF244321}">
                <p14:modId xmlns:p14="http://schemas.microsoft.com/office/powerpoint/2010/main" val="524059712"/>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1517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3" name="Straight Connector 22">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7517AAB6-07D0-878A-C961-656F5D5F319B}"/>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lnSpc>
                <a:spcPct val="90000"/>
              </a:lnSpc>
            </a:pPr>
            <a:r>
              <a:rPr lang="en-US" sz="5400" b="1"/>
              <a:t>Merci pour votre écoute</a:t>
            </a:r>
          </a:p>
        </p:txBody>
      </p:sp>
    </p:spTree>
    <p:extLst>
      <p:ext uri="{BB962C8B-B14F-4D97-AF65-F5344CB8AC3E}">
        <p14:creationId xmlns:p14="http://schemas.microsoft.com/office/powerpoint/2010/main" val="22451145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au 10">
            <a:extLst>
              <a:ext uri="{FF2B5EF4-FFF2-40B4-BE49-F238E27FC236}">
                <a16:creationId xmlns:a16="http://schemas.microsoft.com/office/drawing/2014/main" id="{71272BF2-6639-1838-62D6-40D73D3EF1D9}"/>
              </a:ext>
            </a:extLst>
          </p:cNvPr>
          <p:cNvGraphicFramePr>
            <a:graphicFrameLocks noGrp="1"/>
          </p:cNvGraphicFramePr>
          <p:nvPr>
            <p:ph idx="1"/>
            <p:extLst>
              <p:ext uri="{D42A27DB-BD31-4B8C-83A1-F6EECF244321}">
                <p14:modId xmlns:p14="http://schemas.microsoft.com/office/powerpoint/2010/main" val="3092670240"/>
              </p:ext>
            </p:extLst>
          </p:nvPr>
        </p:nvGraphicFramePr>
        <p:xfrm>
          <a:off x="240384" y="1270000"/>
          <a:ext cx="4892598" cy="5344360"/>
        </p:xfrm>
        <a:graphic>
          <a:graphicData uri="http://schemas.openxmlformats.org/drawingml/2006/table">
            <a:tbl>
              <a:tblPr firstRow="1" bandRow="1">
                <a:tableStyleId>{8EC20E35-A176-4012-BC5E-935CFFF8708E}</a:tableStyleId>
              </a:tblPr>
              <a:tblGrid>
                <a:gridCol w="1943291">
                  <a:extLst>
                    <a:ext uri="{9D8B030D-6E8A-4147-A177-3AD203B41FA5}">
                      <a16:colId xmlns:a16="http://schemas.microsoft.com/office/drawing/2014/main" val="2876179048"/>
                    </a:ext>
                  </a:extLst>
                </a:gridCol>
                <a:gridCol w="2949307">
                  <a:extLst>
                    <a:ext uri="{9D8B030D-6E8A-4147-A177-3AD203B41FA5}">
                      <a16:colId xmlns:a16="http://schemas.microsoft.com/office/drawing/2014/main" val="230640951"/>
                    </a:ext>
                  </a:extLst>
                </a:gridCol>
              </a:tblGrid>
              <a:tr h="257002">
                <a:tc>
                  <a:txBody>
                    <a:bodyPr/>
                    <a:lstStyle/>
                    <a:p>
                      <a:pPr algn="ctr"/>
                      <a:r>
                        <a:rPr lang="fr-FR" sz="1500" dirty="0">
                          <a:solidFill>
                            <a:schemeClr val="bg1"/>
                          </a:solidFill>
                        </a:rPr>
                        <a:t>Outils</a:t>
                      </a:r>
                    </a:p>
                  </a:txBody>
                  <a:tcPr marL="77236" marR="77236" marT="38618" marB="38618"/>
                </a:tc>
                <a:tc>
                  <a:txBody>
                    <a:bodyPr/>
                    <a:lstStyle/>
                    <a:p>
                      <a:pPr algn="ctr"/>
                      <a:r>
                        <a:rPr lang="fr-FR" sz="1500" dirty="0">
                          <a:solidFill>
                            <a:schemeClr val="bg1"/>
                          </a:solidFill>
                        </a:rPr>
                        <a:t>Usage</a:t>
                      </a:r>
                    </a:p>
                  </a:txBody>
                  <a:tcPr marL="77236" marR="77236" marT="38618" marB="38618"/>
                </a:tc>
                <a:extLst>
                  <a:ext uri="{0D108BD9-81ED-4DB2-BD59-A6C34878D82A}">
                    <a16:rowId xmlns:a16="http://schemas.microsoft.com/office/drawing/2014/main" val="194919115"/>
                  </a:ext>
                </a:extLst>
              </a:tr>
              <a:tr h="641199">
                <a:tc>
                  <a:txBody>
                    <a:bodyPr/>
                    <a:lstStyle/>
                    <a:p>
                      <a:r>
                        <a:rPr lang="fr-FR" sz="1500" dirty="0">
                          <a:solidFill>
                            <a:schemeClr val="tx1"/>
                          </a:solidFill>
                        </a:rPr>
                        <a:t>Anaconda</a:t>
                      </a:r>
                    </a:p>
                  </a:txBody>
                  <a:tcPr marL="77236" marR="77236" marT="38618" marB="38618"/>
                </a:tc>
                <a:tc>
                  <a:txBody>
                    <a:bodyPr/>
                    <a:lstStyle/>
                    <a:p>
                      <a:pPr algn="just"/>
                      <a:r>
                        <a:rPr lang="fr-FR" sz="1500">
                          <a:solidFill>
                            <a:schemeClr val="tx1"/>
                          </a:solidFill>
                        </a:rPr>
                        <a:t>Gestion de package </a:t>
                      </a:r>
                    </a:p>
                    <a:p>
                      <a:pPr algn="just"/>
                      <a:r>
                        <a:rPr lang="fr-FR" sz="1500">
                          <a:solidFill>
                            <a:schemeClr val="tx1"/>
                          </a:solidFill>
                        </a:rPr>
                        <a:t>Gestion de l’environnement virtuel</a:t>
                      </a:r>
                    </a:p>
                  </a:txBody>
                  <a:tcPr marL="77236" marR="77236" marT="38618" marB="38618"/>
                </a:tc>
                <a:extLst>
                  <a:ext uri="{0D108BD9-81ED-4DB2-BD59-A6C34878D82A}">
                    <a16:rowId xmlns:a16="http://schemas.microsoft.com/office/drawing/2014/main" val="714151997"/>
                  </a:ext>
                </a:extLst>
              </a:tr>
              <a:tr h="449101">
                <a:tc>
                  <a:txBody>
                    <a:bodyPr/>
                    <a:lstStyle/>
                    <a:p>
                      <a:r>
                        <a:rPr lang="fr-FR" sz="1500">
                          <a:solidFill>
                            <a:schemeClr val="tx1"/>
                          </a:solidFill>
                        </a:rPr>
                        <a:t>Data Spell</a:t>
                      </a:r>
                    </a:p>
                  </a:txBody>
                  <a:tcPr marL="77236" marR="77236" marT="38618" marB="38618"/>
                </a:tc>
                <a:tc>
                  <a:txBody>
                    <a:bodyPr/>
                    <a:lstStyle/>
                    <a:p>
                      <a:pPr algn="just"/>
                      <a:r>
                        <a:rPr lang="fr-FR" sz="1500" dirty="0">
                          <a:solidFill>
                            <a:schemeClr val="tx1"/>
                          </a:solidFill>
                        </a:rPr>
                        <a:t>IDE permettant de saisir et d’exécuter le code</a:t>
                      </a:r>
                    </a:p>
                  </a:txBody>
                  <a:tcPr marL="77236" marR="77236" marT="38618" marB="38618"/>
                </a:tc>
                <a:extLst>
                  <a:ext uri="{0D108BD9-81ED-4DB2-BD59-A6C34878D82A}">
                    <a16:rowId xmlns:a16="http://schemas.microsoft.com/office/drawing/2014/main" val="1352566253"/>
                  </a:ext>
                </a:extLst>
              </a:tr>
              <a:tr h="257002">
                <a:tc>
                  <a:txBody>
                    <a:bodyPr/>
                    <a:lstStyle/>
                    <a:p>
                      <a:r>
                        <a:rPr lang="fr-FR" sz="1500">
                          <a:solidFill>
                            <a:schemeClr val="tx1"/>
                          </a:solidFill>
                        </a:rPr>
                        <a:t>Python 3.9.13</a:t>
                      </a:r>
                    </a:p>
                  </a:txBody>
                  <a:tcPr marL="77236" marR="77236" marT="38618" marB="38618"/>
                </a:tc>
                <a:tc>
                  <a:txBody>
                    <a:bodyPr/>
                    <a:lstStyle/>
                    <a:p>
                      <a:pPr algn="just"/>
                      <a:r>
                        <a:rPr lang="fr-FR" sz="1500">
                          <a:solidFill>
                            <a:schemeClr val="tx1"/>
                          </a:solidFill>
                        </a:rPr>
                        <a:t>Langage </a:t>
                      </a:r>
                    </a:p>
                  </a:txBody>
                  <a:tcPr marL="77236" marR="77236" marT="38618" marB="38618"/>
                </a:tc>
                <a:extLst>
                  <a:ext uri="{0D108BD9-81ED-4DB2-BD59-A6C34878D82A}">
                    <a16:rowId xmlns:a16="http://schemas.microsoft.com/office/drawing/2014/main" val="3844857687"/>
                  </a:ext>
                </a:extLst>
              </a:tr>
              <a:tr h="641199">
                <a:tc>
                  <a:txBody>
                    <a:bodyPr/>
                    <a:lstStyle/>
                    <a:p>
                      <a:r>
                        <a:rPr lang="fr-FR" sz="1500">
                          <a:solidFill>
                            <a:schemeClr val="tx1"/>
                          </a:solidFill>
                        </a:rPr>
                        <a:t>Numpy 1.21.5</a:t>
                      </a:r>
                    </a:p>
                  </a:txBody>
                  <a:tcPr marL="77236" marR="77236" marT="38618" marB="38618"/>
                </a:tc>
                <a:tc>
                  <a:txBody>
                    <a:bodyPr/>
                    <a:lstStyle/>
                    <a:p>
                      <a:pPr algn="just"/>
                      <a:r>
                        <a:rPr lang="fr-FR" sz="1500" dirty="0">
                          <a:solidFill>
                            <a:schemeClr val="tx1"/>
                          </a:solidFill>
                        </a:rPr>
                        <a:t>Manipulation des tableaux et </a:t>
                      </a:r>
                      <a:r>
                        <a:rPr lang="fr-FR" sz="1500" dirty="0" err="1">
                          <a:solidFill>
                            <a:schemeClr val="tx1"/>
                          </a:solidFill>
                        </a:rPr>
                        <a:t>dataframes</a:t>
                      </a:r>
                      <a:r>
                        <a:rPr lang="fr-FR" sz="1500" dirty="0">
                          <a:solidFill>
                            <a:schemeClr val="tx1"/>
                          </a:solidFill>
                        </a:rPr>
                        <a:t>, utilisation de fonctions mathématiques</a:t>
                      </a:r>
                    </a:p>
                  </a:txBody>
                  <a:tcPr marL="77236" marR="77236" marT="38618" marB="38618"/>
                </a:tc>
                <a:extLst>
                  <a:ext uri="{0D108BD9-81ED-4DB2-BD59-A6C34878D82A}">
                    <a16:rowId xmlns:a16="http://schemas.microsoft.com/office/drawing/2014/main" val="704764053"/>
                  </a:ext>
                </a:extLst>
              </a:tr>
              <a:tr h="641199">
                <a:tc>
                  <a:txBody>
                    <a:bodyPr/>
                    <a:lstStyle/>
                    <a:p>
                      <a:r>
                        <a:rPr lang="fr-FR" sz="1500">
                          <a:solidFill>
                            <a:schemeClr val="tx1"/>
                          </a:solidFill>
                        </a:rPr>
                        <a:t>Fonction de </a:t>
                      </a:r>
                    </a:p>
                  </a:txBody>
                  <a:tcPr marL="77236" marR="77236" marT="38618" marB="38618"/>
                </a:tc>
                <a:tc>
                  <a:txBody>
                    <a:bodyPr/>
                    <a:lstStyle/>
                    <a:p>
                      <a:pPr algn="just"/>
                      <a:r>
                        <a:rPr lang="fr-FR" sz="1500">
                          <a:solidFill>
                            <a:schemeClr val="tx1"/>
                          </a:solidFill>
                        </a:rPr>
                        <a:t>Manipulation et analyse de données</a:t>
                      </a:r>
                    </a:p>
                    <a:p>
                      <a:pPr algn="just"/>
                      <a:r>
                        <a:rPr lang="fr-FR" sz="1500">
                          <a:solidFill>
                            <a:schemeClr val="tx1"/>
                          </a:solidFill>
                        </a:rPr>
                        <a:t>Manipulation de dataframe</a:t>
                      </a:r>
                    </a:p>
                  </a:txBody>
                  <a:tcPr marL="77236" marR="77236" marT="38618" marB="38618"/>
                </a:tc>
                <a:extLst>
                  <a:ext uri="{0D108BD9-81ED-4DB2-BD59-A6C34878D82A}">
                    <a16:rowId xmlns:a16="http://schemas.microsoft.com/office/drawing/2014/main" val="563799314"/>
                  </a:ext>
                </a:extLst>
              </a:tr>
              <a:tr h="449101">
                <a:tc>
                  <a:txBody>
                    <a:bodyPr/>
                    <a:lstStyle/>
                    <a:p>
                      <a:r>
                        <a:rPr lang="fr-FR" sz="1500">
                          <a:solidFill>
                            <a:schemeClr val="tx1"/>
                          </a:solidFill>
                        </a:rPr>
                        <a:t>Matplotlib 3.5.2</a:t>
                      </a:r>
                    </a:p>
                  </a:txBody>
                  <a:tcPr marL="77236" marR="77236" marT="38618" marB="38618"/>
                </a:tc>
                <a:tc>
                  <a:txBody>
                    <a:bodyPr/>
                    <a:lstStyle/>
                    <a:p>
                      <a:pPr algn="just"/>
                      <a:r>
                        <a:rPr lang="fr-FR" sz="1500">
                          <a:solidFill>
                            <a:schemeClr val="tx1"/>
                          </a:solidFill>
                        </a:rPr>
                        <a:t>Tracer et visualiser des graphiques</a:t>
                      </a:r>
                    </a:p>
                  </a:txBody>
                  <a:tcPr marL="77236" marR="77236" marT="38618" marB="38618"/>
                </a:tc>
                <a:extLst>
                  <a:ext uri="{0D108BD9-81ED-4DB2-BD59-A6C34878D82A}">
                    <a16:rowId xmlns:a16="http://schemas.microsoft.com/office/drawing/2014/main" val="3107783749"/>
                  </a:ext>
                </a:extLst>
              </a:tr>
              <a:tr h="449101">
                <a:tc>
                  <a:txBody>
                    <a:bodyPr/>
                    <a:lstStyle/>
                    <a:p>
                      <a:r>
                        <a:rPr lang="fr-FR" sz="1500">
                          <a:solidFill>
                            <a:schemeClr val="tx1"/>
                          </a:solidFill>
                        </a:rPr>
                        <a:t>Seaborn 0.11.2</a:t>
                      </a:r>
                    </a:p>
                  </a:txBody>
                  <a:tcPr marL="77236" marR="77236" marT="38618" marB="3861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500">
                          <a:solidFill>
                            <a:schemeClr val="tx1"/>
                          </a:solidFill>
                        </a:rPr>
                        <a:t>Tracer et visualiser des graphiques</a:t>
                      </a:r>
                    </a:p>
                  </a:txBody>
                  <a:tcPr marL="77236" marR="77236" marT="38618" marB="38618"/>
                </a:tc>
                <a:extLst>
                  <a:ext uri="{0D108BD9-81ED-4DB2-BD59-A6C34878D82A}">
                    <a16:rowId xmlns:a16="http://schemas.microsoft.com/office/drawing/2014/main" val="1972818645"/>
                  </a:ext>
                </a:extLst>
              </a:tr>
              <a:tr h="257002">
                <a:tc>
                  <a:txBody>
                    <a:bodyPr/>
                    <a:lstStyle/>
                    <a:p>
                      <a:r>
                        <a:rPr lang="fr-FR" sz="1500">
                          <a:solidFill>
                            <a:schemeClr val="tx1"/>
                          </a:solidFill>
                        </a:rPr>
                        <a:t>Sklearn 1.0.2</a:t>
                      </a:r>
                    </a:p>
                  </a:txBody>
                  <a:tcPr marL="77236" marR="77236" marT="38618" marB="38618"/>
                </a:tc>
                <a:tc>
                  <a:txBody>
                    <a:bodyPr/>
                    <a:lstStyle/>
                    <a:p>
                      <a:pPr algn="just"/>
                      <a:r>
                        <a:rPr lang="fr-FR" sz="1500" dirty="0">
                          <a:solidFill>
                            <a:schemeClr val="tx1"/>
                          </a:solidFill>
                        </a:rPr>
                        <a:t>Fonctions statistiques, et Machine </a:t>
                      </a:r>
                      <a:r>
                        <a:rPr lang="fr-FR" sz="1500" dirty="0" err="1">
                          <a:solidFill>
                            <a:schemeClr val="tx1"/>
                          </a:solidFill>
                        </a:rPr>
                        <a:t>learning</a:t>
                      </a:r>
                      <a:endParaRPr lang="fr-FR" sz="1500" dirty="0">
                        <a:solidFill>
                          <a:schemeClr val="tx1"/>
                        </a:solidFill>
                      </a:endParaRPr>
                    </a:p>
                  </a:txBody>
                  <a:tcPr marL="77236" marR="77236" marT="38618" marB="38618"/>
                </a:tc>
                <a:extLst>
                  <a:ext uri="{0D108BD9-81ED-4DB2-BD59-A6C34878D82A}">
                    <a16:rowId xmlns:a16="http://schemas.microsoft.com/office/drawing/2014/main" val="1445108181"/>
                  </a:ext>
                </a:extLst>
              </a:tr>
              <a:tr h="257002">
                <a:tc>
                  <a:txBody>
                    <a:bodyPr/>
                    <a:lstStyle/>
                    <a:p>
                      <a:r>
                        <a:rPr lang="fr-FR" sz="1500">
                          <a:solidFill>
                            <a:schemeClr val="tx1"/>
                          </a:solidFill>
                        </a:rPr>
                        <a:t>Statsmodels</a:t>
                      </a:r>
                    </a:p>
                  </a:txBody>
                  <a:tcPr marL="77236" marR="77236" marT="38618" marB="38618"/>
                </a:tc>
                <a:tc>
                  <a:txBody>
                    <a:bodyPr/>
                    <a:lstStyle/>
                    <a:p>
                      <a:pPr algn="just"/>
                      <a:r>
                        <a:rPr lang="fr-FR" sz="1500" dirty="0">
                          <a:solidFill>
                            <a:schemeClr val="tx1"/>
                          </a:solidFill>
                        </a:rPr>
                        <a:t>Fonctions de traçage ANOVA</a:t>
                      </a:r>
                    </a:p>
                  </a:txBody>
                  <a:tcPr marL="77236" marR="77236" marT="38618" marB="38618"/>
                </a:tc>
                <a:extLst>
                  <a:ext uri="{0D108BD9-81ED-4DB2-BD59-A6C34878D82A}">
                    <a16:rowId xmlns:a16="http://schemas.microsoft.com/office/drawing/2014/main" val="1599893541"/>
                  </a:ext>
                </a:extLst>
              </a:tr>
            </a:tbl>
          </a:graphicData>
        </a:graphic>
      </p:graphicFrame>
      <p:pic>
        <p:nvPicPr>
          <p:cNvPr id="4" name="Picture 2">
            <a:extLst>
              <a:ext uri="{FF2B5EF4-FFF2-40B4-BE49-F238E27FC236}">
                <a16:creationId xmlns:a16="http://schemas.microsoft.com/office/drawing/2014/main" id="{D290F8FF-2FD3-07A3-0033-A9E798FFF9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891" b="-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4DD70319-1634-D475-F3DD-4C16F06FC95B}"/>
              </a:ext>
            </a:extLst>
          </p:cNvPr>
          <p:cNvSpPr>
            <a:spLocks noGrp="1"/>
          </p:cNvSpPr>
          <p:nvPr>
            <p:ph type="title"/>
          </p:nvPr>
        </p:nvSpPr>
        <p:spPr>
          <a:xfrm>
            <a:off x="837088" y="472240"/>
            <a:ext cx="3851123" cy="1320800"/>
          </a:xfrm>
        </p:spPr>
        <p:txBody>
          <a:bodyPr>
            <a:normAutofit/>
          </a:bodyPr>
          <a:lstStyle/>
          <a:p>
            <a:r>
              <a:rPr lang="fr-FR" dirty="0">
                <a:solidFill>
                  <a:srgbClr val="002060"/>
                </a:solidFill>
              </a:rPr>
              <a:t>outils et librairies </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792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49" name="Group 214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50" name="Straight Connector 214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51" name="Straight Connector 215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5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4" name="Isosceles Triangle 215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8" name="Isosceles Triangle 215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9" name="Isosceles Triangle 215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12" descr="Photo skyline de seattle avec vue sur le front de mer gratte-ciel du centre-ville financier pendant la journée washington états-unis économie décentralisée cryptographie blockchain et hologramme de concept de crypto-monnaie">
            <a:extLst>
              <a:ext uri="{FF2B5EF4-FFF2-40B4-BE49-F238E27FC236}">
                <a16:creationId xmlns:a16="http://schemas.microsoft.com/office/drawing/2014/main" id="{42BD4A37-F0A2-A1A6-940E-4BE1B4BA6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14"/>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161" name="Isosceles Triangle 216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63" name="Parallelogram 216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65" name="Straight Connector 216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67" name="Straight Connector 216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69"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71"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73" name="Isosceles Triangle 217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re 2">
            <a:extLst>
              <a:ext uri="{FF2B5EF4-FFF2-40B4-BE49-F238E27FC236}">
                <a16:creationId xmlns:a16="http://schemas.microsoft.com/office/drawing/2014/main" id="{A036C2A5-CA3D-A014-37D9-0F6E4D5A879B}"/>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sz="3400" b="1"/>
              <a:t>Présentation</a:t>
            </a:r>
            <a:r>
              <a:rPr lang="en-US" sz="3400" b="1" dirty="0"/>
              <a:t> du jeu de </a:t>
            </a:r>
            <a:r>
              <a:rPr lang="en-US" sz="3400" b="1"/>
              <a:t>données</a:t>
            </a:r>
            <a:r>
              <a:rPr lang="en-US" sz="3400" b="1" dirty="0"/>
              <a:t> et du feature engineering</a:t>
            </a:r>
            <a:br>
              <a:rPr lang="en-US" sz="3400" dirty="0"/>
            </a:br>
            <a:endParaRPr lang="en-US" sz="3400"/>
          </a:p>
        </p:txBody>
      </p:sp>
      <p:sp>
        <p:nvSpPr>
          <p:cNvPr id="2175"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77"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7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81" name="Isosceles Triangle 218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AutoShape 10" descr="Images de Seattle – Téléchargement gratuit sur Freepik">
            <a:extLst>
              <a:ext uri="{FF2B5EF4-FFF2-40B4-BE49-F238E27FC236}">
                <a16:creationId xmlns:a16="http://schemas.microsoft.com/office/drawing/2014/main" id="{8B6083F4-F7A2-97F5-1BD5-54404EB43B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33468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56">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58"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59" name="Straight Connector 58">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61"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Isosceles Triangle 62">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E5345A37-AEF3-0281-433F-80B847E3A1D7}"/>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dirty="0"/>
              <a:t>Structure du jeu de </a:t>
            </a:r>
            <a:r>
              <a:rPr lang="en-US" sz="4400" dirty="0" err="1"/>
              <a:t>données</a:t>
            </a:r>
            <a:endParaRPr lang="en-US" sz="4400" dirty="0"/>
          </a:p>
        </p:txBody>
      </p:sp>
      <p:sp>
        <p:nvSpPr>
          <p:cNvPr id="69" name="Isosceles Triangle 68">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 name="Tableau 7">
            <a:extLst>
              <a:ext uri="{FF2B5EF4-FFF2-40B4-BE49-F238E27FC236}">
                <a16:creationId xmlns:a16="http://schemas.microsoft.com/office/drawing/2014/main" id="{95708AFA-31F4-5C2E-4E2B-5AF72A8EA44A}"/>
              </a:ext>
            </a:extLst>
          </p:cNvPr>
          <p:cNvGraphicFramePr>
            <a:graphicFrameLocks noGrp="1"/>
          </p:cNvGraphicFramePr>
          <p:nvPr>
            <p:extLst>
              <p:ext uri="{D42A27DB-BD31-4B8C-83A1-F6EECF244321}">
                <p14:modId xmlns:p14="http://schemas.microsoft.com/office/powerpoint/2010/main" val="3243019272"/>
              </p:ext>
            </p:extLst>
          </p:nvPr>
        </p:nvGraphicFramePr>
        <p:xfrm>
          <a:off x="888603" y="1499616"/>
          <a:ext cx="4087101" cy="3727704"/>
        </p:xfrm>
        <a:graphic>
          <a:graphicData uri="http://schemas.openxmlformats.org/drawingml/2006/table">
            <a:tbl>
              <a:tblPr firstRow="1" bandRow="1">
                <a:noFill/>
                <a:tableStyleId>{8EC20E35-A176-4012-BC5E-935CFFF8708E}</a:tableStyleId>
              </a:tblPr>
              <a:tblGrid>
                <a:gridCol w="2551317">
                  <a:extLst>
                    <a:ext uri="{9D8B030D-6E8A-4147-A177-3AD203B41FA5}">
                      <a16:colId xmlns:a16="http://schemas.microsoft.com/office/drawing/2014/main" val="3884455206"/>
                    </a:ext>
                  </a:extLst>
                </a:gridCol>
                <a:gridCol w="1535784">
                  <a:extLst>
                    <a:ext uri="{9D8B030D-6E8A-4147-A177-3AD203B41FA5}">
                      <a16:colId xmlns:a16="http://schemas.microsoft.com/office/drawing/2014/main" val="1750858930"/>
                    </a:ext>
                  </a:extLst>
                </a:gridCol>
              </a:tblGrid>
              <a:tr h="435864">
                <a:tc>
                  <a:txBody>
                    <a:bodyPr/>
                    <a:lstStyle/>
                    <a:p>
                      <a:pPr algn="ctr"/>
                      <a:r>
                        <a:rPr lang="fr-FR" sz="1600" b="1" cap="none" spc="0">
                          <a:solidFill>
                            <a:schemeClr val="tx1"/>
                          </a:solidFill>
                        </a:rPr>
                        <a:t>Caractéristique</a:t>
                      </a:r>
                    </a:p>
                  </a:txBody>
                  <a:tcPr marL="64008" marR="75896" marT="18288" marB="137160" anchor="b">
                    <a:lnL w="12700" cmpd="sng">
                      <a:noFill/>
                    </a:lnL>
                    <a:lnR w="12700" cmpd="sng">
                      <a:noFill/>
                    </a:lnR>
                    <a:lnT w="9525" cap="flat" cmpd="sng" algn="ctr">
                      <a:noFill/>
                      <a:prstDash val="solid"/>
                    </a:lnT>
                    <a:lnB w="38100" cmpd="sng">
                      <a:noFill/>
                    </a:lnB>
                    <a:noFill/>
                  </a:tcPr>
                </a:tc>
                <a:tc>
                  <a:txBody>
                    <a:bodyPr/>
                    <a:lstStyle/>
                    <a:p>
                      <a:pPr algn="ctr"/>
                      <a:r>
                        <a:rPr lang="fr-FR" sz="1600" b="1" cap="none" spc="0">
                          <a:solidFill>
                            <a:schemeClr val="tx1"/>
                          </a:solidFill>
                        </a:rPr>
                        <a:t>Valeurs</a:t>
                      </a:r>
                    </a:p>
                  </a:txBody>
                  <a:tcPr marL="64008" marR="75896" marT="18288" marB="13716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407138718"/>
                  </a:ext>
                </a:extLst>
              </a:tr>
              <a:tr h="374904">
                <a:tc>
                  <a:txBody>
                    <a:bodyPr/>
                    <a:lstStyle/>
                    <a:p>
                      <a:r>
                        <a:rPr lang="fr-FR" sz="1200" cap="none" spc="0">
                          <a:solidFill>
                            <a:schemeClr val="tx1"/>
                          </a:solidFill>
                        </a:rPr>
                        <a:t>Nombre de lignes </a:t>
                      </a:r>
                    </a:p>
                  </a:txBody>
                  <a:tcPr marL="64008" marR="75896" marT="18288" marB="137160">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just"/>
                      <a:r>
                        <a:rPr lang="fr-FR" sz="1200" cap="none" spc="0">
                          <a:solidFill>
                            <a:schemeClr val="tx1"/>
                          </a:solidFill>
                        </a:rPr>
                        <a:t>3376</a:t>
                      </a:r>
                    </a:p>
                  </a:txBody>
                  <a:tcPr marL="64008" marR="75896" marT="18288" marB="137160">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912679669"/>
                  </a:ext>
                </a:extLst>
              </a:tr>
              <a:tr h="374904">
                <a:tc>
                  <a:txBody>
                    <a:bodyPr/>
                    <a:lstStyle/>
                    <a:p>
                      <a:r>
                        <a:rPr lang="fr-FR" sz="1200" cap="none" spc="0">
                          <a:solidFill>
                            <a:schemeClr val="tx1"/>
                          </a:solidFill>
                        </a:rPr>
                        <a:t>Nombre de colonnes</a:t>
                      </a:r>
                    </a:p>
                  </a:txBody>
                  <a:tcPr marL="64008" marR="75896" marT="18288" marB="13716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just"/>
                      <a:r>
                        <a:rPr lang="fr-FR" sz="1200" cap="none" spc="0">
                          <a:solidFill>
                            <a:schemeClr val="tx1"/>
                          </a:solidFill>
                        </a:rPr>
                        <a:t>45</a:t>
                      </a:r>
                    </a:p>
                  </a:txBody>
                  <a:tcPr marL="64008" marR="75896" marT="18288" marB="13716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56361895"/>
                  </a:ext>
                </a:extLst>
              </a:tr>
              <a:tr h="374904">
                <a:tc>
                  <a:txBody>
                    <a:bodyPr/>
                    <a:lstStyle/>
                    <a:p>
                      <a:r>
                        <a:rPr lang="fr-FR" sz="1200" cap="none" spc="0">
                          <a:solidFill>
                            <a:schemeClr val="tx1"/>
                          </a:solidFill>
                        </a:rPr>
                        <a:t>Nombre de valeurs</a:t>
                      </a:r>
                    </a:p>
                  </a:txBody>
                  <a:tcPr marL="64008" marR="75896" marT="18288" marB="137160">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just"/>
                      <a:r>
                        <a:rPr lang="fr-FR" sz="1200" cap="none" spc="0" dirty="0">
                          <a:solidFill>
                            <a:schemeClr val="tx1"/>
                          </a:solidFill>
                        </a:rPr>
                        <a:t>151 920 </a:t>
                      </a:r>
                    </a:p>
                  </a:txBody>
                  <a:tcPr marL="64008" marR="75896" marT="18288" marB="137160">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688624843"/>
                  </a:ext>
                </a:extLst>
              </a:tr>
              <a:tr h="374904">
                <a:tc>
                  <a:txBody>
                    <a:bodyPr/>
                    <a:lstStyle/>
                    <a:p>
                      <a:r>
                        <a:rPr lang="fr-FR" sz="1200" cap="none" spc="0">
                          <a:solidFill>
                            <a:schemeClr val="tx1"/>
                          </a:solidFill>
                        </a:rPr>
                        <a:t>Nombre de variables catégorielles </a:t>
                      </a:r>
                    </a:p>
                  </a:txBody>
                  <a:tcPr marL="64008" marR="75896" marT="18288" marB="13716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just"/>
                      <a:r>
                        <a:rPr lang="fr-FR" sz="1200" cap="none" spc="0">
                          <a:solidFill>
                            <a:schemeClr val="tx1"/>
                          </a:solidFill>
                        </a:rPr>
                        <a:t>15</a:t>
                      </a:r>
                    </a:p>
                  </a:txBody>
                  <a:tcPr marL="64008" marR="75896" marT="18288" marB="13716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00424302"/>
                  </a:ext>
                </a:extLst>
              </a:tr>
              <a:tr h="374904">
                <a:tc>
                  <a:txBody>
                    <a:bodyPr/>
                    <a:lstStyle/>
                    <a:p>
                      <a:r>
                        <a:rPr lang="fr-FR" sz="1200" cap="none" spc="0">
                          <a:solidFill>
                            <a:schemeClr val="tx1"/>
                          </a:solidFill>
                        </a:rPr>
                        <a:t>Nombre de variables numériques</a:t>
                      </a:r>
                    </a:p>
                  </a:txBody>
                  <a:tcPr marL="64008" marR="75896" marT="18288" marB="137160">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just"/>
                      <a:r>
                        <a:rPr lang="fr-FR" sz="1200" cap="none" spc="0">
                          <a:solidFill>
                            <a:schemeClr val="tx1"/>
                          </a:solidFill>
                        </a:rPr>
                        <a:t>29</a:t>
                      </a:r>
                    </a:p>
                  </a:txBody>
                  <a:tcPr marL="64008" marR="75896" marT="18288" marB="137160">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019297200"/>
                  </a:ext>
                </a:extLst>
              </a:tr>
              <a:tr h="374904">
                <a:tc>
                  <a:txBody>
                    <a:bodyPr/>
                    <a:lstStyle/>
                    <a:p>
                      <a:r>
                        <a:rPr lang="fr-FR" sz="1200" cap="none" spc="0" dirty="0">
                          <a:solidFill>
                            <a:schemeClr val="tx1"/>
                          </a:solidFill>
                        </a:rPr>
                        <a:t>Nombre de variables booléennes</a:t>
                      </a:r>
                    </a:p>
                  </a:txBody>
                  <a:tcPr marL="64008" marR="75896" marT="18288" marB="13716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just"/>
                      <a:r>
                        <a:rPr lang="fr-FR" sz="1200" cap="none" spc="0" dirty="0">
                          <a:solidFill>
                            <a:schemeClr val="tx1"/>
                          </a:solidFill>
                        </a:rPr>
                        <a:t>1</a:t>
                      </a:r>
                    </a:p>
                  </a:txBody>
                  <a:tcPr marL="64008" marR="75896" marT="18288" marB="13716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42845860"/>
                  </a:ext>
                </a:extLst>
              </a:tr>
              <a:tr h="3749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cap="none" spc="0" dirty="0">
                          <a:solidFill>
                            <a:schemeClr val="tx1"/>
                          </a:solidFill>
                        </a:rPr>
                        <a:t>Pourcentage de manquants</a:t>
                      </a:r>
                    </a:p>
                    <a:p>
                      <a:endParaRPr lang="fr-FR" sz="1200" cap="none" spc="0" dirty="0">
                        <a:solidFill>
                          <a:schemeClr val="tx1"/>
                        </a:solidFill>
                      </a:endParaRPr>
                    </a:p>
                  </a:txBody>
                  <a:tcPr marL="64008" marR="75896" marT="18288" marB="137160">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fr-FR" sz="1200" cap="none" spc="0" dirty="0">
                          <a:solidFill>
                            <a:schemeClr val="tx1"/>
                          </a:solidFill>
                        </a:rPr>
                        <a:t>13,13 %</a:t>
                      </a:r>
                    </a:p>
                    <a:p>
                      <a:pPr algn="just"/>
                      <a:endParaRPr lang="fr-FR" sz="1200" cap="none" spc="0" dirty="0">
                        <a:solidFill>
                          <a:schemeClr val="tx1"/>
                        </a:solidFill>
                      </a:endParaRPr>
                    </a:p>
                  </a:txBody>
                  <a:tcPr marL="64008" marR="75896" marT="18288" marB="137160">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844976459"/>
                  </a:ext>
                </a:extLst>
              </a:tr>
              <a:tr h="3992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cap="none" spc="0" dirty="0">
                          <a:solidFill>
                            <a:schemeClr val="tx1"/>
                          </a:solidFill>
                        </a:rPr>
                        <a:t>Nombre de doublons</a:t>
                      </a:r>
                    </a:p>
                    <a:p>
                      <a:endParaRPr lang="fr-FR" sz="1200" cap="none" spc="0" dirty="0">
                        <a:solidFill>
                          <a:schemeClr val="tx1"/>
                        </a:solidFill>
                      </a:endParaRPr>
                    </a:p>
                  </a:txBody>
                  <a:tcPr marL="64008" marR="75896" marT="18288" marB="13716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just"/>
                      <a:r>
                        <a:rPr lang="fr-FR" sz="1200" cap="none" spc="0" dirty="0">
                          <a:solidFill>
                            <a:schemeClr val="tx1"/>
                          </a:solidFill>
                        </a:rPr>
                        <a:t>0</a:t>
                      </a:r>
                    </a:p>
                  </a:txBody>
                  <a:tcPr marL="64008" marR="75896" marT="18288" marB="13716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89460049"/>
                  </a:ext>
                </a:extLst>
              </a:tr>
            </a:tbl>
          </a:graphicData>
        </a:graphic>
      </p:graphicFrame>
    </p:spTree>
    <p:extLst>
      <p:ext uri="{BB962C8B-B14F-4D97-AF65-F5344CB8AC3E}">
        <p14:creationId xmlns:p14="http://schemas.microsoft.com/office/powerpoint/2010/main" val="115662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FF85C-753D-8CDA-C1FC-E357D3AA4D11}"/>
              </a:ext>
            </a:extLst>
          </p:cNvPr>
          <p:cNvSpPr>
            <a:spLocks noGrp="1"/>
          </p:cNvSpPr>
          <p:nvPr>
            <p:ph type="title"/>
          </p:nvPr>
        </p:nvSpPr>
        <p:spPr>
          <a:xfrm>
            <a:off x="652481" y="1382486"/>
            <a:ext cx="3547581" cy="4093028"/>
          </a:xfrm>
        </p:spPr>
        <p:txBody>
          <a:bodyPr anchor="ctr">
            <a:normAutofit/>
          </a:bodyPr>
          <a:lstStyle/>
          <a:p>
            <a:pPr>
              <a:lnSpc>
                <a:spcPct val="90000"/>
              </a:lnSpc>
            </a:pPr>
            <a:r>
              <a:rPr lang="fr-FR" sz="3700" b="1" dirty="0">
                <a:effectLst/>
                <a:latin typeface="Calibri" panose="020F0502020204030204" pitchFamily="34" charset="0"/>
                <a:cs typeface="Calibri" panose="020F0502020204030204" pitchFamily="34" charset="0"/>
              </a:rPr>
              <a:t>Démarche méthodologique du nettoyage du jeu de données</a:t>
            </a:r>
            <a:endParaRPr lang="fr-FR" sz="3700" dirty="0"/>
          </a:p>
        </p:txBody>
      </p:sp>
      <p:graphicFrame>
        <p:nvGraphicFramePr>
          <p:cNvPr id="7" name="Espace réservé du contenu 6">
            <a:extLst>
              <a:ext uri="{FF2B5EF4-FFF2-40B4-BE49-F238E27FC236}">
                <a16:creationId xmlns:a16="http://schemas.microsoft.com/office/drawing/2014/main" id="{45D0EACC-6601-335E-4601-1BBD265260FA}"/>
              </a:ext>
            </a:extLst>
          </p:cNvPr>
          <p:cNvGraphicFramePr>
            <a:graphicFrameLocks noGrp="1"/>
          </p:cNvGraphicFramePr>
          <p:nvPr>
            <p:ph idx="1"/>
            <p:extLst>
              <p:ext uri="{D42A27DB-BD31-4B8C-83A1-F6EECF244321}">
                <p14:modId xmlns:p14="http://schemas.microsoft.com/office/powerpoint/2010/main" val="374603671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13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136BD11-ACAF-CC76-C8B6-2E85684E828C}"/>
              </a:ext>
            </a:extLst>
          </p:cNvPr>
          <p:cNvSpPr>
            <a:spLocks noGrp="1"/>
          </p:cNvSpPr>
          <p:nvPr>
            <p:ph type="title"/>
          </p:nvPr>
        </p:nvSpPr>
        <p:spPr>
          <a:xfrm>
            <a:off x="677334" y="609600"/>
            <a:ext cx="8596668" cy="632604"/>
          </a:xfrm>
        </p:spPr>
        <p:txBody>
          <a:bodyPr>
            <a:normAutofit fontScale="90000"/>
          </a:bodyPr>
          <a:lstStyle/>
          <a:p>
            <a:r>
              <a:rPr lang="en-US" sz="3600" kern="1200" dirty="0" err="1">
                <a:solidFill>
                  <a:schemeClr val="accent1"/>
                </a:solidFill>
                <a:effectLst/>
                <a:latin typeface="+mj-lt"/>
                <a:ea typeface="+mj-ea"/>
                <a:cs typeface="+mj-cs"/>
              </a:rPr>
              <a:t>Traitement</a:t>
            </a:r>
            <a:r>
              <a:rPr lang="en-US" sz="3600" kern="1200" dirty="0">
                <a:solidFill>
                  <a:schemeClr val="accent1"/>
                </a:solidFill>
                <a:effectLst/>
                <a:latin typeface="+mj-lt"/>
                <a:ea typeface="+mj-ea"/>
                <a:cs typeface="+mj-cs"/>
              </a:rPr>
              <a:t> des outliers </a:t>
            </a:r>
            <a:endParaRPr lang="fr-FR" dirty="0"/>
          </a:p>
        </p:txBody>
      </p:sp>
      <p:graphicFrame>
        <p:nvGraphicFramePr>
          <p:cNvPr id="13" name="Diagramme 12">
            <a:extLst>
              <a:ext uri="{FF2B5EF4-FFF2-40B4-BE49-F238E27FC236}">
                <a16:creationId xmlns:a16="http://schemas.microsoft.com/office/drawing/2014/main" id="{8595C951-9E8A-1A91-FF61-BE6A7E60A065}"/>
              </a:ext>
            </a:extLst>
          </p:cNvPr>
          <p:cNvGraphicFramePr/>
          <p:nvPr>
            <p:extLst>
              <p:ext uri="{D42A27DB-BD31-4B8C-83A1-F6EECF244321}">
                <p14:modId xmlns:p14="http://schemas.microsoft.com/office/powerpoint/2010/main" val="162223264"/>
              </p:ext>
            </p:extLst>
          </p:nvPr>
        </p:nvGraphicFramePr>
        <p:xfrm>
          <a:off x="911668" y="124220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B70DE7D9-78BA-82D3-BE53-A348D07D8437}"/>
              </a:ext>
            </a:extLst>
          </p:cNvPr>
          <p:cNvSpPr txBox="1"/>
          <p:nvPr/>
        </p:nvSpPr>
        <p:spPr>
          <a:xfrm>
            <a:off x="9134967" y="2058711"/>
            <a:ext cx="2792492" cy="3293209"/>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effectLst/>
                <a:latin typeface="+mj-lt"/>
              </a:rPr>
              <a:t>Les </a:t>
            </a:r>
            <a:r>
              <a:rPr lang="fr-FR" sz="1600" dirty="0" err="1">
                <a:effectLst/>
                <a:latin typeface="+mj-lt"/>
              </a:rPr>
              <a:t>outliers</a:t>
            </a:r>
            <a:r>
              <a:rPr lang="fr-FR" sz="1600" dirty="0">
                <a:effectLst/>
                <a:latin typeface="+mj-lt"/>
              </a:rPr>
              <a:t> n'en sont pas. </a:t>
            </a:r>
          </a:p>
          <a:p>
            <a:pPr marL="285750" indent="-285750" algn="just">
              <a:buFont typeface="Arial" panose="020B0604020202020204" pitchFamily="34" charset="0"/>
              <a:buChar char="•"/>
            </a:pPr>
            <a:r>
              <a:rPr lang="fr-FR" sz="1600" dirty="0">
                <a:effectLst/>
                <a:latin typeface="+mj-lt"/>
              </a:rPr>
              <a:t>La consommation électrique des hôpitaux est très cohérente. </a:t>
            </a:r>
          </a:p>
          <a:p>
            <a:pPr marL="285750" indent="-285750" algn="just">
              <a:buFont typeface="Arial" panose="020B0604020202020204" pitchFamily="34" charset="0"/>
              <a:buChar char="•"/>
            </a:pPr>
            <a:r>
              <a:rPr lang="fr-FR" sz="1600" dirty="0">
                <a:effectLst/>
                <a:latin typeface="+mj-lt"/>
              </a:rPr>
              <a:t>Présence d'un datacenter dans les 10 plus grosses consommations</a:t>
            </a:r>
          </a:p>
          <a:p>
            <a:pPr algn="just"/>
            <a:endParaRPr lang="fr-FR" sz="1600" dirty="0">
              <a:latin typeface="+mj-lt"/>
            </a:endParaRPr>
          </a:p>
          <a:p>
            <a:pPr algn="just"/>
            <a:endParaRPr lang="fr-FR" sz="1600" dirty="0">
              <a:effectLst/>
              <a:latin typeface="+mj-lt"/>
            </a:endParaRPr>
          </a:p>
          <a:p>
            <a:pPr algn="just"/>
            <a:r>
              <a:rPr lang="fr-FR" sz="1600" dirty="0">
                <a:effectLst/>
                <a:latin typeface="+mj-lt"/>
              </a:rPr>
              <a:t>Conservation de ces données, malgré la forte variance. </a:t>
            </a:r>
            <a:endParaRPr lang="fr-FR" sz="1600" dirty="0">
              <a:latin typeface="+mj-lt"/>
            </a:endParaRPr>
          </a:p>
        </p:txBody>
      </p:sp>
    </p:spTree>
    <p:extLst>
      <p:ext uri="{BB962C8B-B14F-4D97-AF65-F5344CB8AC3E}">
        <p14:creationId xmlns:p14="http://schemas.microsoft.com/office/powerpoint/2010/main" val="408719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5BA5D97D-DD8C-D94A-DAF1-4EA56BF8A812}"/>
              </a:ext>
            </a:extLst>
          </p:cNvPr>
          <p:cNvSpPr>
            <a:spLocks noGrp="1"/>
          </p:cNvSpPr>
          <p:nvPr>
            <p:ph type="title"/>
          </p:nvPr>
        </p:nvSpPr>
        <p:spPr>
          <a:xfrm>
            <a:off x="6096000" y="680441"/>
            <a:ext cx="4410051" cy="2367559"/>
          </a:xfrm>
        </p:spPr>
        <p:txBody>
          <a:bodyPr vert="horz" lIns="91440" tIns="45720" rIns="91440" bIns="45720" rtlCol="0" anchor="b">
            <a:normAutofit/>
          </a:bodyPr>
          <a:lstStyle/>
          <a:p>
            <a:pPr marL="457200" lvl="1" algn="r" defTabSz="457200" rtl="0">
              <a:spcBef>
                <a:spcPct val="0"/>
              </a:spcBef>
            </a:pPr>
            <a:r>
              <a:rPr lang="en-US" sz="5400" kern="1200" dirty="0">
                <a:solidFill>
                  <a:srgbClr val="002060"/>
                </a:solidFill>
                <a:effectLst/>
                <a:latin typeface="+mj-lt"/>
                <a:ea typeface="+mj-ea"/>
                <a:cs typeface="+mj-cs"/>
              </a:rPr>
              <a:t>Feature En</a:t>
            </a:r>
            <a:r>
              <a:rPr lang="en-US" sz="5400" kern="1200" dirty="0">
                <a:solidFill>
                  <a:srgbClr val="002060"/>
                </a:solidFill>
                <a:latin typeface="+mj-lt"/>
                <a:ea typeface="+mj-ea"/>
                <a:cs typeface="+mj-cs"/>
              </a:rPr>
              <a:t>gineering</a:t>
            </a:r>
            <a:endParaRPr lang="en-US" sz="5400" kern="1200" dirty="0">
              <a:solidFill>
                <a:srgbClr val="002060"/>
              </a:solidFill>
              <a:effectLst/>
              <a:latin typeface="+mj-lt"/>
              <a:ea typeface="+mj-ea"/>
              <a:cs typeface="+mj-cs"/>
            </a:endParaRPr>
          </a:p>
        </p:txBody>
      </p:sp>
      <p:pic>
        <p:nvPicPr>
          <p:cNvPr id="5" name="Image 4">
            <a:extLst>
              <a:ext uri="{FF2B5EF4-FFF2-40B4-BE49-F238E27FC236}">
                <a16:creationId xmlns:a16="http://schemas.microsoft.com/office/drawing/2014/main" id="{3B0CBAB1-0871-C11C-4765-7B0D6D1E6816}"/>
              </a:ext>
            </a:extLst>
          </p:cNvPr>
          <p:cNvPicPr>
            <a:picLocks noChangeAspect="1"/>
          </p:cNvPicPr>
          <p:nvPr/>
        </p:nvPicPr>
        <p:blipFill rotWithShape="1">
          <a:blip r:embed="rId2"/>
          <a:srcRect t="1646" r="2" b="2"/>
          <a:stretch/>
        </p:blipFill>
        <p:spPr>
          <a:xfrm>
            <a:off x="58502" y="97235"/>
            <a:ext cx="5687873" cy="6581471"/>
          </a:xfrm>
          <a:prstGeom prst="rect">
            <a:avLst/>
          </a:prstGeom>
        </p:spPr>
      </p:pic>
      <p:sp>
        <p:nvSpPr>
          <p:cNvPr id="7" name="ZoneTexte 6">
            <a:extLst>
              <a:ext uri="{FF2B5EF4-FFF2-40B4-BE49-F238E27FC236}">
                <a16:creationId xmlns:a16="http://schemas.microsoft.com/office/drawing/2014/main" id="{C160B052-77B2-8E82-ECA5-FC6C371B7336}"/>
              </a:ext>
            </a:extLst>
          </p:cNvPr>
          <p:cNvSpPr txBox="1"/>
          <p:nvPr/>
        </p:nvSpPr>
        <p:spPr>
          <a:xfrm>
            <a:off x="5882092" y="4669541"/>
            <a:ext cx="6100482" cy="1477328"/>
          </a:xfrm>
          <a:prstGeom prst="rect">
            <a:avLst/>
          </a:prstGeom>
          <a:noFill/>
        </p:spPr>
        <p:txBody>
          <a:bodyPr wrap="square">
            <a:spAutoFit/>
          </a:bodyPr>
          <a:lstStyle/>
          <a:p>
            <a:pPr marL="285750" indent="-285750">
              <a:buFont typeface="Wingdings" pitchFamily="2" charset="2"/>
              <a:buChar char="Ø"/>
            </a:pPr>
            <a:r>
              <a:rPr lang="fr-FR" dirty="0" err="1">
                <a:solidFill>
                  <a:srgbClr val="002060"/>
                </a:solidFill>
                <a:effectLst/>
                <a:latin typeface="JetBrains Mono"/>
              </a:rPr>
              <a:t>Skewness</a:t>
            </a:r>
            <a:r>
              <a:rPr lang="fr-FR" dirty="0">
                <a:solidFill>
                  <a:srgbClr val="002060"/>
                </a:solidFill>
                <a:effectLst/>
                <a:latin typeface="JetBrains Mono"/>
              </a:rPr>
              <a:t> positif ==&gt; courbe asymétrique, étalée à droite.</a:t>
            </a:r>
          </a:p>
          <a:p>
            <a:pPr marL="285750" indent="-285750">
              <a:buFont typeface="Wingdings" pitchFamily="2" charset="2"/>
              <a:buChar char="Ø"/>
            </a:pPr>
            <a:r>
              <a:rPr lang="fr-FR" dirty="0" err="1">
                <a:solidFill>
                  <a:srgbClr val="002060"/>
                </a:solidFill>
                <a:effectLst/>
                <a:latin typeface="JetBrains Mono"/>
              </a:rPr>
              <a:t>Skewness</a:t>
            </a:r>
            <a:r>
              <a:rPr lang="fr-FR" dirty="0">
                <a:solidFill>
                  <a:srgbClr val="002060"/>
                </a:solidFill>
                <a:effectLst/>
                <a:latin typeface="JetBrains Mono"/>
              </a:rPr>
              <a:t> &gt; 1 donc on transformera la </a:t>
            </a:r>
            <a:r>
              <a:rPr lang="fr-FR" dirty="0" err="1">
                <a:solidFill>
                  <a:srgbClr val="002060"/>
                </a:solidFill>
                <a:effectLst/>
                <a:latin typeface="JetBrains Mono"/>
              </a:rPr>
              <a:t>target</a:t>
            </a:r>
            <a:r>
              <a:rPr lang="fr-FR" dirty="0">
                <a:solidFill>
                  <a:srgbClr val="002060"/>
                </a:solidFill>
                <a:effectLst/>
                <a:latin typeface="JetBrains Mono"/>
              </a:rPr>
              <a:t> en log.</a:t>
            </a:r>
          </a:p>
          <a:p>
            <a:pPr marL="285750" indent="-285750">
              <a:buFont typeface="Wingdings" pitchFamily="2" charset="2"/>
              <a:buChar char="Ø"/>
            </a:pPr>
            <a:r>
              <a:rPr lang="fr-FR" dirty="0">
                <a:solidFill>
                  <a:srgbClr val="002060"/>
                </a:solidFill>
                <a:effectLst/>
                <a:latin typeface="JetBrains Mono"/>
              </a:rPr>
              <a:t>Si kurtosis positif ==&gt; courbe moins aplatie que la distribution normale avec des observations plus concentrées.</a:t>
            </a:r>
          </a:p>
        </p:txBody>
      </p:sp>
    </p:spTree>
    <p:extLst>
      <p:ext uri="{BB962C8B-B14F-4D97-AF65-F5344CB8AC3E}">
        <p14:creationId xmlns:p14="http://schemas.microsoft.com/office/powerpoint/2010/main" val="1680004377"/>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Override1.xml><?xml version="1.0" encoding="utf-8"?>
<a:themeOverride xmlns:a="http://schemas.openxmlformats.org/drawingml/2006/main">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
  <TotalTime>4092</TotalTime>
  <Words>2465</Words>
  <Application>Microsoft Macintosh PowerPoint</Application>
  <PresentationFormat>Grand écran</PresentationFormat>
  <Paragraphs>297</Paragraphs>
  <Slides>37</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37</vt:i4>
      </vt:variant>
    </vt:vector>
  </HeadingPairs>
  <TitlesOfParts>
    <vt:vector size="46" baseType="lpstr">
      <vt:lpstr>Arial</vt:lpstr>
      <vt:lpstr>Avenir Next</vt:lpstr>
      <vt:lpstr>Calibri</vt:lpstr>
      <vt:lpstr>DIN Condensed</vt:lpstr>
      <vt:lpstr>JetBrains Mono</vt:lpstr>
      <vt:lpstr>Trebuchet MS</vt:lpstr>
      <vt:lpstr>Wingdings</vt:lpstr>
      <vt:lpstr>Wingdings 3</vt:lpstr>
      <vt:lpstr>Facette</vt:lpstr>
      <vt:lpstr>Projet 4 </vt:lpstr>
      <vt:lpstr>Sommaire   </vt:lpstr>
      <vt:lpstr>Présentation PowerPoint</vt:lpstr>
      <vt:lpstr>outils et librairies </vt:lpstr>
      <vt:lpstr>Présentation du jeu de données et du feature engineering </vt:lpstr>
      <vt:lpstr>Structure du jeu de données</vt:lpstr>
      <vt:lpstr>Démarche méthodologique du nettoyage du jeu de données</vt:lpstr>
      <vt:lpstr>Traitement des outliers </vt:lpstr>
      <vt:lpstr>Feature Engineering</vt:lpstr>
      <vt:lpstr>Feature Engineering</vt:lpstr>
      <vt:lpstr>Feature Engineering</vt:lpstr>
      <vt:lpstr>Analyses Exploratoires </vt:lpstr>
      <vt:lpstr>Analyses univariées   </vt:lpstr>
      <vt:lpstr>Analyse bivariée Table de corrélation</vt:lpstr>
      <vt:lpstr>Analyse Multivariée K-Mean </vt:lpstr>
      <vt:lpstr>ACP - Cercle de correlation </vt:lpstr>
      <vt:lpstr>Explication de l’approche de modélisation </vt:lpstr>
      <vt:lpstr>Création des datasets et des jeux de données </vt:lpstr>
      <vt:lpstr>Encodage des données </vt:lpstr>
      <vt:lpstr>Test des modèles et recherche des hyperparamètres </vt:lpstr>
      <vt:lpstr>Test des modèles et recherche des hyperparamètres </vt:lpstr>
      <vt:lpstr>Test des modèles et recherche des hyperparamètres </vt:lpstr>
      <vt:lpstr>Test des modèles et recherche des hyperparamètres </vt:lpstr>
      <vt:lpstr>Test des modèles et recherche des hyperparamètres </vt:lpstr>
      <vt:lpstr>Test des modèles et recherche des hyperparamètres </vt:lpstr>
      <vt:lpstr>Test des modèles et recherche des hyperparamètres </vt:lpstr>
      <vt:lpstr>Comparaison des modèles selon les datasets  </vt:lpstr>
      <vt:lpstr>Comparaison des modèles selon les datasets  </vt:lpstr>
      <vt:lpstr>Comparaison des modèles selon les datasets  </vt:lpstr>
      <vt:lpstr>Comparaison des modèles selon les datasets  </vt:lpstr>
      <vt:lpstr>Comparaison des modèles selon les datasets  </vt:lpstr>
      <vt:lpstr>Comparaison des modèles selon les datasets  </vt:lpstr>
      <vt:lpstr>Comparaison des modèles selon les datasets  </vt:lpstr>
      <vt:lpstr>Choix du modèle  </vt:lpstr>
      <vt:lpstr>Conclusions</vt:lpstr>
      <vt:lpstr>Améliorations </vt:lpstr>
      <vt:lpstr>Merci pour votre écoute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dc:title>
  <dc:creator>Microsoft Office User</dc:creator>
  <cp:lastModifiedBy>Xavier Parisot</cp:lastModifiedBy>
  <cp:revision>21</cp:revision>
  <dcterms:created xsi:type="dcterms:W3CDTF">2023-01-03T09:16:52Z</dcterms:created>
  <dcterms:modified xsi:type="dcterms:W3CDTF">2023-03-09T09:17:37Z</dcterms:modified>
</cp:coreProperties>
</file>